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92" r:id="rId3"/>
    <p:sldId id="291" r:id="rId4"/>
    <p:sldId id="289" r:id="rId5"/>
    <p:sldId id="290" r:id="rId6"/>
    <p:sldId id="257" r:id="rId7"/>
    <p:sldId id="287" r:id="rId8"/>
    <p:sldId id="286" r:id="rId9"/>
    <p:sldId id="288" r:id="rId10"/>
    <p:sldId id="283" r:id="rId11"/>
    <p:sldId id="285" r:id="rId12"/>
    <p:sldId id="282" r:id="rId13"/>
    <p:sldId id="293" r:id="rId14"/>
    <p:sldId id="294" r:id="rId15"/>
    <p:sldId id="295" r:id="rId16"/>
    <p:sldId id="296" r:id="rId17"/>
    <p:sldId id="300" r:id="rId18"/>
    <p:sldId id="299" r:id="rId19"/>
    <p:sldId id="298" r:id="rId20"/>
    <p:sldId id="297" r:id="rId21"/>
    <p:sldId id="301" r:id="rId22"/>
    <p:sldId id="302" r:id="rId23"/>
    <p:sldId id="303" r:id="rId24"/>
    <p:sldId id="3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Kiểu Sáng 2 - Màu chủ đề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92629" autoAdjust="0"/>
  </p:normalViewPr>
  <p:slideViewPr>
    <p:cSldViewPr snapToGrid="0">
      <p:cViewPr varScale="1">
        <p:scale>
          <a:sx n="78" d="100"/>
          <a:sy n="78" d="100"/>
        </p:scale>
        <p:origin x="1022"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B8CD45-4D4E-4CE6-8C8E-845CCB4F96BD}" type="datetimeFigureOut">
              <a:rPr lang="en-US" smtClean="0"/>
              <a:t>10/14/2023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BBDE99-78F0-4511-9FFE-D35308E7C78D}" type="slidenum">
              <a:rPr lang="en-US" smtClean="0"/>
              <a:t>‹#›</a:t>
            </a:fld>
            <a:endParaRPr lang="en-US"/>
          </a:p>
        </p:txBody>
      </p:sp>
    </p:spTree>
    <p:extLst>
      <p:ext uri="{BB962C8B-B14F-4D97-AF65-F5344CB8AC3E}">
        <p14:creationId xmlns:p14="http://schemas.microsoft.com/office/powerpoint/2010/main" val="4063361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99795-99F7-4B94-ABD0-DAF6DED2EBBB}"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AF9-6F4F-4840-8873-7E455E0DE780}" type="slidenum">
              <a:rPr lang="en-US" smtClean="0"/>
              <a:t>‹#›</a:t>
            </a:fld>
            <a:endParaRPr lang="en-US"/>
          </a:p>
        </p:txBody>
      </p:sp>
    </p:spTree>
    <p:extLst>
      <p:ext uri="{BB962C8B-B14F-4D97-AF65-F5344CB8AC3E}">
        <p14:creationId xmlns:p14="http://schemas.microsoft.com/office/powerpoint/2010/main" val="29885548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AF9-6F4F-4840-8873-7E455E0DE780}" type="slidenum">
              <a:rPr lang="en-US" smtClean="0"/>
              <a:t>1</a:t>
            </a:fld>
            <a:endParaRPr lang="en-US" dirty="0"/>
          </a:p>
        </p:txBody>
      </p:sp>
    </p:spTree>
    <p:extLst>
      <p:ext uri="{BB962C8B-B14F-4D97-AF65-F5344CB8AC3E}">
        <p14:creationId xmlns:p14="http://schemas.microsoft.com/office/powerpoint/2010/main" val="282046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AF9-6F4F-4840-8873-7E455E0DE780}" type="slidenum">
              <a:rPr lang="en-US" smtClean="0"/>
              <a:t>16</a:t>
            </a:fld>
            <a:endParaRPr lang="en-US"/>
          </a:p>
        </p:txBody>
      </p:sp>
    </p:spTree>
    <p:extLst>
      <p:ext uri="{BB962C8B-B14F-4D97-AF65-F5344CB8AC3E}">
        <p14:creationId xmlns:p14="http://schemas.microsoft.com/office/powerpoint/2010/main" val="1114656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0545-E89E-4A2F-D053-27A82DDC750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6D17892-ABFE-D67F-46F9-507CF275DA78}"/>
              </a:ext>
            </a:extLst>
          </p:cNvPr>
          <p:cNvSpPr>
            <a:spLocks noGrp="1"/>
          </p:cNvSpPr>
          <p:nvPr>
            <p:ph type="subTitle" idx="1"/>
          </p:nvPr>
        </p:nvSpPr>
        <p:spPr>
          <a:xfrm>
            <a:off x="1524000" y="3602038"/>
            <a:ext cx="9144000" cy="1655762"/>
          </a:xfrm>
        </p:spPr>
        <p:txBody>
          <a:bodyPr/>
          <a:lstStyle>
            <a:lvl1pPr marL="0" indent="0" algn="ctr">
              <a:buNone/>
              <a:defRPr sz="2400"/>
            </a:lvl1pPr>
            <a:lvl2pPr marL="457217" indent="0" algn="ctr">
              <a:buNone/>
              <a:defRPr sz="2000"/>
            </a:lvl2pPr>
            <a:lvl3pPr marL="914434" indent="0" algn="ctr">
              <a:buNone/>
              <a:defRPr sz="1801"/>
            </a:lvl3pPr>
            <a:lvl4pPr marL="1371651" indent="0" algn="ctr">
              <a:buNone/>
              <a:defRPr sz="1600"/>
            </a:lvl4pPr>
            <a:lvl5pPr marL="1828869" indent="0" algn="ctr">
              <a:buNone/>
              <a:defRPr sz="1600"/>
            </a:lvl5pPr>
            <a:lvl6pPr marL="2286086"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42240-62B6-5AB4-EE77-8B208791B86A}"/>
              </a:ext>
            </a:extLst>
          </p:cNvPr>
          <p:cNvSpPr>
            <a:spLocks noGrp="1"/>
          </p:cNvSpPr>
          <p:nvPr>
            <p:ph type="dt" sz="half" idx="10"/>
          </p:nvPr>
        </p:nvSpPr>
        <p:spPr/>
        <p:txBody>
          <a:bodyPr/>
          <a:lstStyle/>
          <a:p>
            <a:fld id="{4F52AEFA-A461-49DD-BAD4-0860DB1B2D40}" type="datetime1">
              <a:rPr lang="en-US" smtClean="0"/>
              <a:t>10/14/2023</a:t>
            </a:fld>
            <a:endParaRPr lang="en-US" dirty="0"/>
          </a:p>
        </p:txBody>
      </p:sp>
      <p:sp>
        <p:nvSpPr>
          <p:cNvPr id="5" name="Footer Placeholder 4">
            <a:extLst>
              <a:ext uri="{FF2B5EF4-FFF2-40B4-BE49-F238E27FC236}">
                <a16:creationId xmlns:a16="http://schemas.microsoft.com/office/drawing/2014/main" id="{16D7DA3D-40BF-5B0C-AB8D-C96A3819EA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6C3862-41CE-F5E1-E936-B7C0BAB56134}"/>
              </a:ext>
            </a:extLst>
          </p:cNvPr>
          <p:cNvSpPr>
            <a:spLocks noGrp="1"/>
          </p:cNvSpPr>
          <p:nvPr>
            <p:ph type="sldNum" sz="quarter" idx="12"/>
          </p:nvPr>
        </p:nvSpPr>
        <p:spPr/>
        <p:txBody>
          <a:bodyPr/>
          <a:lstStyle/>
          <a:p>
            <a:fld id="{C7724887-2C01-49DC-B385-32FF2D40A85F}" type="slidenum">
              <a:rPr lang="en-US" smtClean="0"/>
              <a:t>‹#›</a:t>
            </a:fld>
            <a:endParaRPr lang="en-US" dirty="0"/>
          </a:p>
        </p:txBody>
      </p:sp>
      <p:pic>
        <p:nvPicPr>
          <p:cNvPr id="11" name="Picture 10" descr="A black and red logo&#10;&#10;Description automatically generated">
            <a:extLst>
              <a:ext uri="{FF2B5EF4-FFF2-40B4-BE49-F238E27FC236}">
                <a16:creationId xmlns:a16="http://schemas.microsoft.com/office/drawing/2014/main" id="{27B3567D-DEA2-CB71-A71F-406AD60C9C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0560" y="169200"/>
            <a:ext cx="2069219" cy="720000"/>
          </a:xfrm>
          <a:prstGeom prst="rect">
            <a:avLst/>
          </a:prstGeom>
        </p:spPr>
      </p:pic>
      <p:sp>
        <p:nvSpPr>
          <p:cNvPr id="12" name="TextBox 11"/>
          <p:cNvSpPr txBox="1"/>
          <p:nvPr userDrawn="1"/>
        </p:nvSpPr>
        <p:spPr>
          <a:xfrm>
            <a:off x="3650762" y="316800"/>
            <a:ext cx="2037958" cy="469359"/>
          </a:xfrm>
          <a:prstGeom prst="rect">
            <a:avLst/>
          </a:prstGeom>
          <a:noFill/>
        </p:spPr>
        <p:txBody>
          <a:bodyPr wrap="square" rtlCol="0">
            <a:spAutoFit/>
          </a:bodyPr>
          <a:lstStyle/>
          <a:p>
            <a:r>
              <a:rPr lang="en-US" sz="2450" b="1" dirty="0">
                <a:solidFill>
                  <a:srgbClr val="0000FF"/>
                </a:solidFill>
                <a:effectLst>
                  <a:outerShdw blurRad="38100" dist="38100" dir="2700000" algn="tl">
                    <a:srgbClr val="000000">
                      <a:alpha val="43137"/>
                    </a:srgbClr>
                  </a:outerShdw>
                  <a:reflection blurRad="114300" stA="44000" endPos="35000" dist="38100" dir="5400000" sy="-100000" algn="bl" rotWithShape="0"/>
                </a:effectLst>
                <a:latin typeface="Carbor" panose="02000507000000020004" pitchFamily="2" charset="0"/>
              </a:rPr>
              <a:t>NEW</a:t>
            </a:r>
            <a:r>
              <a:rPr lang="en-US" sz="2450" b="1" dirty="0">
                <a:solidFill>
                  <a:srgbClr val="FF0000"/>
                </a:solidFill>
                <a:effectLst>
                  <a:outerShdw blurRad="38100" dist="38100" dir="2700000" algn="tl">
                    <a:srgbClr val="000000">
                      <a:alpha val="43137"/>
                    </a:srgbClr>
                  </a:outerShdw>
                  <a:reflection blurRad="114300" stA="44000" endPos="35000" dist="38100" dir="5400000" sy="-100000" algn="bl" rotWithShape="0"/>
                </a:effectLst>
                <a:latin typeface="Carbor" panose="02000507000000020004" pitchFamily="2" charset="0"/>
              </a:rPr>
              <a:t>CNC</a:t>
            </a:r>
          </a:p>
        </p:txBody>
      </p:sp>
    </p:spTree>
    <p:extLst>
      <p:ext uri="{BB962C8B-B14F-4D97-AF65-F5344CB8AC3E}">
        <p14:creationId xmlns:p14="http://schemas.microsoft.com/office/powerpoint/2010/main" val="165606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46F2-C936-2C66-A5F9-EB2FACE878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0083E-63FC-BDBE-1B23-DB982D1EDB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B55DB-80B2-4031-828A-7541622A1C78}"/>
              </a:ext>
            </a:extLst>
          </p:cNvPr>
          <p:cNvSpPr>
            <a:spLocks noGrp="1"/>
          </p:cNvSpPr>
          <p:nvPr>
            <p:ph type="dt" sz="half" idx="10"/>
          </p:nvPr>
        </p:nvSpPr>
        <p:spPr/>
        <p:txBody>
          <a:bodyPr/>
          <a:lstStyle/>
          <a:p>
            <a:fld id="{FF24B888-6CF7-4FAC-B939-1CE29BE60CFC}" type="datetime1">
              <a:rPr lang="en-US" smtClean="0"/>
              <a:t>10/14/2023</a:t>
            </a:fld>
            <a:endParaRPr lang="en-US"/>
          </a:p>
        </p:txBody>
      </p:sp>
      <p:sp>
        <p:nvSpPr>
          <p:cNvPr id="5" name="Footer Placeholder 4">
            <a:extLst>
              <a:ext uri="{FF2B5EF4-FFF2-40B4-BE49-F238E27FC236}">
                <a16:creationId xmlns:a16="http://schemas.microsoft.com/office/drawing/2014/main" id="{3B5BBC11-5254-F1C3-9454-E45E7053B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ADFCB-3997-AD5F-BFDF-D9602640AD0D}"/>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37840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FB76D-2301-474F-13B8-A7BDF3F4D5F1}"/>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3A4AC-1FE0-1BE1-3A9D-81FE2FA4569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D491D-1EA9-4EFF-B990-31C98554E1C2}"/>
              </a:ext>
            </a:extLst>
          </p:cNvPr>
          <p:cNvSpPr>
            <a:spLocks noGrp="1"/>
          </p:cNvSpPr>
          <p:nvPr>
            <p:ph type="dt" sz="half" idx="10"/>
          </p:nvPr>
        </p:nvSpPr>
        <p:spPr/>
        <p:txBody>
          <a:bodyPr/>
          <a:lstStyle/>
          <a:p>
            <a:fld id="{715D8803-8943-422A-B276-3CB4108AEDA8}" type="datetime1">
              <a:rPr lang="en-US" smtClean="0"/>
              <a:t>10/14/2023</a:t>
            </a:fld>
            <a:endParaRPr lang="en-US"/>
          </a:p>
        </p:txBody>
      </p:sp>
      <p:sp>
        <p:nvSpPr>
          <p:cNvPr id="5" name="Footer Placeholder 4">
            <a:extLst>
              <a:ext uri="{FF2B5EF4-FFF2-40B4-BE49-F238E27FC236}">
                <a16:creationId xmlns:a16="http://schemas.microsoft.com/office/drawing/2014/main" id="{ADA88E99-E825-F2A2-BA16-A44496E1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FA952-6B3E-6990-82A9-990E6850FC3D}"/>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425623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2B09-8C4A-C6D6-85EB-3AA64C1A3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4D8A8-F8B3-7D5A-B045-108662D81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29F4D9-ABB4-4460-850E-65CAC6411A46}" type="datetime1">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24887-2C01-49DC-B385-32FF2D40A85F}" type="slidenum">
              <a:rPr lang="en-US" smtClean="0"/>
              <a:t>‹#›</a:t>
            </a:fld>
            <a:endParaRPr lang="en-US" dirty="0"/>
          </a:p>
        </p:txBody>
      </p:sp>
    </p:spTree>
    <p:extLst>
      <p:ext uri="{BB962C8B-B14F-4D97-AF65-F5344CB8AC3E}">
        <p14:creationId xmlns:p14="http://schemas.microsoft.com/office/powerpoint/2010/main" val="216991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1B2D-F707-BD52-85F3-2B5BD6EBF5B1}"/>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69440-E62A-1B1E-7AE4-A60D2D5A6DEC}"/>
              </a:ext>
            </a:extLst>
          </p:cNvPr>
          <p:cNvSpPr>
            <a:spLocks noGrp="1"/>
          </p:cNvSpPr>
          <p:nvPr>
            <p:ph type="body" idx="1"/>
          </p:nvPr>
        </p:nvSpPr>
        <p:spPr>
          <a:xfrm>
            <a:off x="831853" y="4589466"/>
            <a:ext cx="10515600" cy="1500187"/>
          </a:xfrm>
        </p:spPr>
        <p:txBody>
          <a:bodyPr/>
          <a:lstStyle>
            <a:lvl1pPr marL="0" indent="0">
              <a:buNone/>
              <a:defRPr sz="2400">
                <a:solidFill>
                  <a:schemeClr val="tx1">
                    <a:tint val="75000"/>
                  </a:schemeClr>
                </a:solidFill>
              </a:defRPr>
            </a:lvl1pPr>
            <a:lvl2pPr marL="457217" indent="0">
              <a:buNone/>
              <a:defRPr sz="2000">
                <a:solidFill>
                  <a:schemeClr val="tx1">
                    <a:tint val="75000"/>
                  </a:schemeClr>
                </a:solidFill>
              </a:defRPr>
            </a:lvl2pPr>
            <a:lvl3pPr marL="914434" indent="0">
              <a:buNone/>
              <a:defRPr sz="1801">
                <a:solidFill>
                  <a:schemeClr val="tx1">
                    <a:tint val="75000"/>
                  </a:schemeClr>
                </a:solidFill>
              </a:defRPr>
            </a:lvl3pPr>
            <a:lvl4pPr marL="1371651" indent="0">
              <a:buNone/>
              <a:defRPr sz="1600">
                <a:solidFill>
                  <a:schemeClr val="tx1">
                    <a:tint val="75000"/>
                  </a:schemeClr>
                </a:solidFill>
              </a:defRPr>
            </a:lvl4pPr>
            <a:lvl5pPr marL="1828869" indent="0">
              <a:buNone/>
              <a:defRPr sz="1600">
                <a:solidFill>
                  <a:schemeClr val="tx1">
                    <a:tint val="75000"/>
                  </a:schemeClr>
                </a:solidFill>
              </a:defRPr>
            </a:lvl5pPr>
            <a:lvl6pPr marL="2286086" indent="0">
              <a:buNone/>
              <a:defRPr sz="1600">
                <a:solidFill>
                  <a:schemeClr val="tx1">
                    <a:tint val="75000"/>
                  </a:schemeClr>
                </a:solidFill>
              </a:defRPr>
            </a:lvl6pPr>
            <a:lvl7pPr marL="2743302" indent="0">
              <a:buNone/>
              <a:defRPr sz="1600">
                <a:solidFill>
                  <a:schemeClr val="tx1">
                    <a:tint val="75000"/>
                  </a:schemeClr>
                </a:solidFill>
              </a:defRPr>
            </a:lvl7pPr>
            <a:lvl8pPr marL="3200520" indent="0">
              <a:buNone/>
              <a:defRPr sz="1600">
                <a:solidFill>
                  <a:schemeClr val="tx1">
                    <a:tint val="75000"/>
                  </a:schemeClr>
                </a:solidFill>
              </a:defRPr>
            </a:lvl8pPr>
            <a:lvl9pPr marL="365773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40903-2C2A-4163-D377-63CFC6A495FC}"/>
              </a:ext>
            </a:extLst>
          </p:cNvPr>
          <p:cNvSpPr>
            <a:spLocks noGrp="1"/>
          </p:cNvSpPr>
          <p:nvPr>
            <p:ph type="dt" sz="half" idx="10"/>
          </p:nvPr>
        </p:nvSpPr>
        <p:spPr/>
        <p:txBody>
          <a:bodyPr/>
          <a:lstStyle/>
          <a:p>
            <a:fld id="{F56D529A-8470-4139-90F1-F9C844766537}" type="datetime1">
              <a:rPr lang="en-US" smtClean="0"/>
              <a:t>10/14/2023</a:t>
            </a:fld>
            <a:endParaRPr lang="en-US"/>
          </a:p>
        </p:txBody>
      </p:sp>
      <p:sp>
        <p:nvSpPr>
          <p:cNvPr id="5" name="Footer Placeholder 4">
            <a:extLst>
              <a:ext uri="{FF2B5EF4-FFF2-40B4-BE49-F238E27FC236}">
                <a16:creationId xmlns:a16="http://schemas.microsoft.com/office/drawing/2014/main" id="{E82F0232-FFD3-6538-48FD-8D6C538E6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E93A2-015E-CE11-2CCC-07C19C7BF1B6}"/>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146020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F4DB-3487-23DF-D6DB-DEBAE7455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F0DDB-79FB-3EE3-A1FC-8CEBD97165F1}"/>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33FB62-D0DE-902E-0A92-1AB6E7CD7792}"/>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69330-79FD-8E1F-CB5C-E36373F33558}"/>
              </a:ext>
            </a:extLst>
          </p:cNvPr>
          <p:cNvSpPr>
            <a:spLocks noGrp="1"/>
          </p:cNvSpPr>
          <p:nvPr>
            <p:ph type="dt" sz="half" idx="10"/>
          </p:nvPr>
        </p:nvSpPr>
        <p:spPr/>
        <p:txBody>
          <a:bodyPr/>
          <a:lstStyle/>
          <a:p>
            <a:fld id="{841AEEB0-F11F-4179-9642-693393271DCD}" type="datetime1">
              <a:rPr lang="en-US" smtClean="0"/>
              <a:t>10/14/2023</a:t>
            </a:fld>
            <a:endParaRPr lang="en-US"/>
          </a:p>
        </p:txBody>
      </p:sp>
      <p:sp>
        <p:nvSpPr>
          <p:cNvPr id="6" name="Footer Placeholder 5">
            <a:extLst>
              <a:ext uri="{FF2B5EF4-FFF2-40B4-BE49-F238E27FC236}">
                <a16:creationId xmlns:a16="http://schemas.microsoft.com/office/drawing/2014/main" id="{0219852C-5D08-A3A5-3DF6-AB7C1F5D2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A2B14-CD82-4ED8-1D26-0F6EC7B9DF41}"/>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1039460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7447-B6AD-60A0-433B-692BF8C127ED}"/>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0E820-0609-D197-A94D-7C2C78DE6BB8}"/>
              </a:ext>
            </a:extLst>
          </p:cNvPr>
          <p:cNvSpPr>
            <a:spLocks noGrp="1"/>
          </p:cNvSpPr>
          <p:nvPr>
            <p:ph type="body" idx="1"/>
          </p:nvPr>
        </p:nvSpPr>
        <p:spPr>
          <a:xfrm>
            <a:off x="839793" y="1681163"/>
            <a:ext cx="5157787" cy="823912"/>
          </a:xfrm>
        </p:spPr>
        <p:txBody>
          <a:bodyPr anchor="b"/>
          <a:lstStyle>
            <a:lvl1pPr marL="0" indent="0">
              <a:buNone/>
              <a:defRPr sz="2400" b="1"/>
            </a:lvl1pPr>
            <a:lvl2pPr marL="457217" indent="0">
              <a:buNone/>
              <a:defRPr sz="2000" b="1"/>
            </a:lvl2pPr>
            <a:lvl3pPr marL="914434" indent="0">
              <a:buNone/>
              <a:defRPr sz="1801" b="1"/>
            </a:lvl3pPr>
            <a:lvl4pPr marL="1371651" indent="0">
              <a:buNone/>
              <a:defRPr sz="1600" b="1"/>
            </a:lvl4pPr>
            <a:lvl5pPr marL="1828869" indent="0">
              <a:buNone/>
              <a:defRPr sz="1600" b="1"/>
            </a:lvl5pPr>
            <a:lvl6pPr marL="2286086"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BCBE98-FC05-B01B-1C9D-18CEB43987F2}"/>
              </a:ext>
            </a:extLst>
          </p:cNvPr>
          <p:cNvSpPr>
            <a:spLocks noGrp="1"/>
          </p:cNvSpPr>
          <p:nvPr>
            <p:ph sz="half" idx="2"/>
          </p:nvPr>
        </p:nvSpPr>
        <p:spPr>
          <a:xfrm>
            <a:off x="839793"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94774-2D29-6A72-483A-79A03B059D17}"/>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7" indent="0">
              <a:buNone/>
              <a:defRPr sz="2000" b="1"/>
            </a:lvl2pPr>
            <a:lvl3pPr marL="914434" indent="0">
              <a:buNone/>
              <a:defRPr sz="1801" b="1"/>
            </a:lvl3pPr>
            <a:lvl4pPr marL="1371651" indent="0">
              <a:buNone/>
              <a:defRPr sz="1600" b="1"/>
            </a:lvl4pPr>
            <a:lvl5pPr marL="1828869" indent="0">
              <a:buNone/>
              <a:defRPr sz="1600" b="1"/>
            </a:lvl5pPr>
            <a:lvl6pPr marL="2286086"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1F671-08D9-27E5-2A08-7C19256B31B8}"/>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8BA0B6-698A-04D8-B9F2-5B4F43411778}"/>
              </a:ext>
            </a:extLst>
          </p:cNvPr>
          <p:cNvSpPr>
            <a:spLocks noGrp="1"/>
          </p:cNvSpPr>
          <p:nvPr>
            <p:ph type="dt" sz="half" idx="10"/>
          </p:nvPr>
        </p:nvSpPr>
        <p:spPr/>
        <p:txBody>
          <a:bodyPr/>
          <a:lstStyle/>
          <a:p>
            <a:fld id="{97C40E79-E608-46B0-AE42-6B00C6E51791}" type="datetime1">
              <a:rPr lang="en-US" smtClean="0"/>
              <a:t>10/14/2023</a:t>
            </a:fld>
            <a:endParaRPr lang="en-US"/>
          </a:p>
        </p:txBody>
      </p:sp>
      <p:sp>
        <p:nvSpPr>
          <p:cNvPr id="8" name="Footer Placeholder 7">
            <a:extLst>
              <a:ext uri="{FF2B5EF4-FFF2-40B4-BE49-F238E27FC236}">
                <a16:creationId xmlns:a16="http://schemas.microsoft.com/office/drawing/2014/main" id="{88F55099-EC02-229B-42DE-ACCC5B945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04601-2BD9-4697-7B36-E03DE5C7B345}"/>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105215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7E43-4EBD-1C3D-53BF-C05A2DCA0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ABBFC-1A2F-3013-6C66-C25E57379DB8}"/>
              </a:ext>
            </a:extLst>
          </p:cNvPr>
          <p:cNvSpPr>
            <a:spLocks noGrp="1"/>
          </p:cNvSpPr>
          <p:nvPr>
            <p:ph type="dt" sz="half" idx="10"/>
          </p:nvPr>
        </p:nvSpPr>
        <p:spPr/>
        <p:txBody>
          <a:bodyPr/>
          <a:lstStyle/>
          <a:p>
            <a:fld id="{D774192D-3EF1-4FFB-B819-A407DA26F063}" type="datetime1">
              <a:rPr lang="en-US" smtClean="0"/>
              <a:t>10/14/2023</a:t>
            </a:fld>
            <a:endParaRPr lang="en-US"/>
          </a:p>
        </p:txBody>
      </p:sp>
      <p:sp>
        <p:nvSpPr>
          <p:cNvPr id="4" name="Footer Placeholder 3">
            <a:extLst>
              <a:ext uri="{FF2B5EF4-FFF2-40B4-BE49-F238E27FC236}">
                <a16:creationId xmlns:a16="http://schemas.microsoft.com/office/drawing/2014/main" id="{800E66A8-F189-A7FC-B7F3-D7B0D44F21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D1994C-3C47-2656-9069-0176C9FF6596}"/>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663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7175A-52A1-53F2-0229-3786EDF5CE65}"/>
              </a:ext>
            </a:extLst>
          </p:cNvPr>
          <p:cNvSpPr>
            <a:spLocks noGrp="1"/>
          </p:cNvSpPr>
          <p:nvPr>
            <p:ph type="dt" sz="half" idx="10"/>
          </p:nvPr>
        </p:nvSpPr>
        <p:spPr/>
        <p:txBody>
          <a:bodyPr/>
          <a:lstStyle/>
          <a:p>
            <a:fld id="{F0E78C30-5E90-4D19-B690-CFFBCF3B3B68}" type="datetime1">
              <a:rPr lang="en-US" smtClean="0"/>
              <a:t>10/14/2023</a:t>
            </a:fld>
            <a:endParaRPr lang="en-US"/>
          </a:p>
        </p:txBody>
      </p:sp>
      <p:sp>
        <p:nvSpPr>
          <p:cNvPr id="3" name="Footer Placeholder 2">
            <a:extLst>
              <a:ext uri="{FF2B5EF4-FFF2-40B4-BE49-F238E27FC236}">
                <a16:creationId xmlns:a16="http://schemas.microsoft.com/office/drawing/2014/main" id="{CBC5CDBC-8837-B44C-D3F1-A597B2D7EB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90CED-4471-CDB7-B7A6-350E5F655E73}"/>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37226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4AB7-5A61-C21F-824A-3983A7E6F643}"/>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3E9EF-8279-4BA7-01FC-987F65F5415D}"/>
              </a:ext>
            </a:extLst>
          </p:cNvPr>
          <p:cNvSpPr>
            <a:spLocks noGrp="1"/>
          </p:cNvSpPr>
          <p:nvPr>
            <p:ph idx="1"/>
          </p:nvPr>
        </p:nvSpPr>
        <p:spPr>
          <a:xfrm>
            <a:off x="5183192"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19B6A-3900-357C-23DD-FA27BF7E457D}"/>
              </a:ext>
            </a:extLst>
          </p:cNvPr>
          <p:cNvSpPr>
            <a:spLocks noGrp="1"/>
          </p:cNvSpPr>
          <p:nvPr>
            <p:ph type="body" sz="half" idx="2"/>
          </p:nvPr>
        </p:nvSpPr>
        <p:spPr>
          <a:xfrm>
            <a:off x="839791" y="2057400"/>
            <a:ext cx="3932236" cy="3811588"/>
          </a:xfrm>
        </p:spPr>
        <p:txBody>
          <a:bodyPr/>
          <a:lstStyle>
            <a:lvl1pPr marL="0" indent="0">
              <a:buNone/>
              <a:defRPr sz="1600"/>
            </a:lvl1pPr>
            <a:lvl2pPr marL="457217" indent="0">
              <a:buNone/>
              <a:defRPr sz="1401"/>
            </a:lvl2pPr>
            <a:lvl3pPr marL="914434" indent="0">
              <a:buNone/>
              <a:defRPr sz="1200"/>
            </a:lvl3pPr>
            <a:lvl4pPr marL="1371651" indent="0">
              <a:buNone/>
              <a:defRPr sz="1001"/>
            </a:lvl4pPr>
            <a:lvl5pPr marL="1828869" indent="0">
              <a:buNone/>
              <a:defRPr sz="1001"/>
            </a:lvl5pPr>
            <a:lvl6pPr marL="2286086"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85BD6C49-BE19-2DC0-1A3F-C847C43023E0}"/>
              </a:ext>
            </a:extLst>
          </p:cNvPr>
          <p:cNvSpPr>
            <a:spLocks noGrp="1"/>
          </p:cNvSpPr>
          <p:nvPr>
            <p:ph type="dt" sz="half" idx="10"/>
          </p:nvPr>
        </p:nvSpPr>
        <p:spPr/>
        <p:txBody>
          <a:bodyPr/>
          <a:lstStyle/>
          <a:p>
            <a:fld id="{14886435-A698-43F7-BC5D-C82127366FD2}" type="datetime1">
              <a:rPr lang="en-US" smtClean="0"/>
              <a:t>10/14/2023</a:t>
            </a:fld>
            <a:endParaRPr lang="en-US"/>
          </a:p>
        </p:txBody>
      </p:sp>
      <p:sp>
        <p:nvSpPr>
          <p:cNvPr id="6" name="Footer Placeholder 5">
            <a:extLst>
              <a:ext uri="{FF2B5EF4-FFF2-40B4-BE49-F238E27FC236}">
                <a16:creationId xmlns:a16="http://schemas.microsoft.com/office/drawing/2014/main" id="{8BBB6EC1-5140-ECAB-A3CA-E325DEC4F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A8B2A-EA94-564D-A1E2-90C961F30F46}"/>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387047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3FAD-17AE-27C1-6B65-EECACACD4C44}"/>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D42B99-99B3-6369-CEB5-1C7457C25840}"/>
              </a:ext>
            </a:extLst>
          </p:cNvPr>
          <p:cNvSpPr>
            <a:spLocks noGrp="1"/>
          </p:cNvSpPr>
          <p:nvPr>
            <p:ph type="pic" idx="1"/>
          </p:nvPr>
        </p:nvSpPr>
        <p:spPr>
          <a:xfrm>
            <a:off x="5183192" y="987425"/>
            <a:ext cx="6172201" cy="4873625"/>
          </a:xfrm>
        </p:spPr>
        <p:txBody>
          <a:bodyPr/>
          <a:lstStyle>
            <a:lvl1pPr marL="0" indent="0">
              <a:buNone/>
              <a:defRPr sz="3200"/>
            </a:lvl1pPr>
            <a:lvl2pPr marL="457217" indent="0">
              <a:buNone/>
              <a:defRPr sz="2800"/>
            </a:lvl2pPr>
            <a:lvl3pPr marL="914434" indent="0">
              <a:buNone/>
              <a:defRPr sz="2400"/>
            </a:lvl3pPr>
            <a:lvl4pPr marL="1371651" indent="0">
              <a:buNone/>
              <a:defRPr sz="2000"/>
            </a:lvl4pPr>
            <a:lvl5pPr marL="1828869" indent="0">
              <a:buNone/>
              <a:defRPr sz="2000"/>
            </a:lvl5pPr>
            <a:lvl6pPr marL="2286086" indent="0">
              <a:buNone/>
              <a:defRPr sz="2000"/>
            </a:lvl6pPr>
            <a:lvl7pPr marL="2743302" indent="0">
              <a:buNone/>
              <a:defRPr sz="2000"/>
            </a:lvl7pPr>
            <a:lvl8pPr marL="3200520" indent="0">
              <a:buNone/>
              <a:defRPr sz="2000"/>
            </a:lvl8pPr>
            <a:lvl9pPr marL="3657738" indent="0">
              <a:buNone/>
              <a:defRPr sz="2000"/>
            </a:lvl9pPr>
          </a:lstStyle>
          <a:p>
            <a:endParaRPr lang="en-US"/>
          </a:p>
        </p:txBody>
      </p:sp>
      <p:sp>
        <p:nvSpPr>
          <p:cNvPr id="4" name="Text Placeholder 3">
            <a:extLst>
              <a:ext uri="{FF2B5EF4-FFF2-40B4-BE49-F238E27FC236}">
                <a16:creationId xmlns:a16="http://schemas.microsoft.com/office/drawing/2014/main" id="{122854DA-65EF-6354-0244-DEB80D53B0F6}"/>
              </a:ext>
            </a:extLst>
          </p:cNvPr>
          <p:cNvSpPr>
            <a:spLocks noGrp="1"/>
          </p:cNvSpPr>
          <p:nvPr>
            <p:ph type="body" sz="half" idx="2"/>
          </p:nvPr>
        </p:nvSpPr>
        <p:spPr>
          <a:xfrm>
            <a:off x="839791" y="2057400"/>
            <a:ext cx="3932236" cy="3811588"/>
          </a:xfrm>
        </p:spPr>
        <p:txBody>
          <a:bodyPr/>
          <a:lstStyle>
            <a:lvl1pPr marL="0" indent="0">
              <a:buNone/>
              <a:defRPr sz="1600"/>
            </a:lvl1pPr>
            <a:lvl2pPr marL="457217" indent="0">
              <a:buNone/>
              <a:defRPr sz="1401"/>
            </a:lvl2pPr>
            <a:lvl3pPr marL="914434" indent="0">
              <a:buNone/>
              <a:defRPr sz="1200"/>
            </a:lvl3pPr>
            <a:lvl4pPr marL="1371651" indent="0">
              <a:buNone/>
              <a:defRPr sz="1001"/>
            </a:lvl4pPr>
            <a:lvl5pPr marL="1828869" indent="0">
              <a:buNone/>
              <a:defRPr sz="1001"/>
            </a:lvl5pPr>
            <a:lvl6pPr marL="2286086"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316B5601-B13B-F821-A930-E7597B933AA3}"/>
              </a:ext>
            </a:extLst>
          </p:cNvPr>
          <p:cNvSpPr>
            <a:spLocks noGrp="1"/>
          </p:cNvSpPr>
          <p:nvPr>
            <p:ph type="dt" sz="half" idx="10"/>
          </p:nvPr>
        </p:nvSpPr>
        <p:spPr/>
        <p:txBody>
          <a:bodyPr/>
          <a:lstStyle/>
          <a:p>
            <a:fld id="{B4A62FA9-56F5-4CCA-810F-0236563A957D}" type="datetime1">
              <a:rPr lang="en-US" smtClean="0"/>
              <a:t>10/14/2023</a:t>
            </a:fld>
            <a:endParaRPr lang="en-US"/>
          </a:p>
        </p:txBody>
      </p:sp>
      <p:sp>
        <p:nvSpPr>
          <p:cNvPr id="6" name="Footer Placeholder 5">
            <a:extLst>
              <a:ext uri="{FF2B5EF4-FFF2-40B4-BE49-F238E27FC236}">
                <a16:creationId xmlns:a16="http://schemas.microsoft.com/office/drawing/2014/main" id="{EFDE7902-A11A-093B-C231-32490F1AE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7FEEB-761F-CDC0-68C3-94D92A3BB615}"/>
              </a:ext>
            </a:extLst>
          </p:cNvPr>
          <p:cNvSpPr>
            <a:spLocks noGrp="1"/>
          </p:cNvSpPr>
          <p:nvPr>
            <p:ph type="sldNum" sz="quarter" idx="12"/>
          </p:nvPr>
        </p:nvSpPr>
        <p:spPr/>
        <p:txBody>
          <a:bodyPr/>
          <a:lstStyle/>
          <a:p>
            <a:fld id="{C7724887-2C01-49DC-B385-32FF2D40A85F}" type="slidenum">
              <a:rPr lang="en-US" smtClean="0"/>
              <a:t>‹#›</a:t>
            </a:fld>
            <a:endParaRPr lang="en-US"/>
          </a:p>
        </p:txBody>
      </p:sp>
    </p:spTree>
    <p:extLst>
      <p:ext uri="{BB962C8B-B14F-4D97-AF65-F5344CB8AC3E}">
        <p14:creationId xmlns:p14="http://schemas.microsoft.com/office/powerpoint/2010/main" val="316024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D02F9B-1BA7-BC80-058B-4084BE87F978}"/>
              </a:ext>
            </a:extLst>
          </p:cNvPr>
          <p:cNvPicPr>
            <a:picLocks noChangeAspect="1"/>
          </p:cNvPicPr>
          <p:nvPr userDrawn="1"/>
        </p:nvPicPr>
        <p:blipFill>
          <a:blip r:embed="rId13"/>
          <a:stretch>
            <a:fillRect/>
          </a:stretch>
        </p:blipFill>
        <p:spPr>
          <a:xfrm>
            <a:off x="11455382" y="6107281"/>
            <a:ext cx="573189" cy="573189"/>
          </a:xfrm>
          <a:prstGeom prst="rect">
            <a:avLst/>
          </a:prstGeom>
        </p:spPr>
      </p:pic>
      <p:pic>
        <p:nvPicPr>
          <p:cNvPr id="8" name="Hình ảnh 7">
            <a:extLst>
              <a:ext uri="{FF2B5EF4-FFF2-40B4-BE49-F238E27FC236}">
                <a16:creationId xmlns:a16="http://schemas.microsoft.com/office/drawing/2014/main" id="{A5CDAF57-3359-59DD-11BD-BEF2C145E8A6}"/>
              </a:ext>
            </a:extLst>
          </p:cNvPr>
          <p:cNvPicPr>
            <a:picLocks noChangeAspect="1"/>
          </p:cNvPicPr>
          <p:nvPr userDrawn="1"/>
        </p:nvPicPr>
        <p:blipFill>
          <a:blip r:embed="rId14"/>
          <a:stretch>
            <a:fillRect/>
          </a:stretch>
        </p:blipFill>
        <p:spPr>
          <a:xfrm flipH="1">
            <a:off x="10505745" y="6136440"/>
            <a:ext cx="697691" cy="497419"/>
          </a:xfrm>
          <a:prstGeom prst="rect">
            <a:avLst/>
          </a:prstGeom>
        </p:spPr>
      </p:pic>
      <p:sp>
        <p:nvSpPr>
          <p:cNvPr id="2" name="Title Placeholder 1">
            <a:extLst>
              <a:ext uri="{FF2B5EF4-FFF2-40B4-BE49-F238E27FC236}">
                <a16:creationId xmlns:a16="http://schemas.microsoft.com/office/drawing/2014/main" id="{5B458D7C-1D1F-5F04-6A17-D3D0ECA3407A}"/>
              </a:ext>
            </a:extLst>
          </p:cNvPr>
          <p:cNvSpPr>
            <a:spLocks noGrp="1"/>
          </p:cNvSpPr>
          <p:nvPr>
            <p:ph type="title"/>
          </p:nvPr>
        </p:nvSpPr>
        <p:spPr>
          <a:xfrm>
            <a:off x="838205"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2EC32-884E-7ADD-7C2D-4C352E84495C}"/>
              </a:ext>
            </a:extLst>
          </p:cNvPr>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B3636-AB50-0521-8BD8-FA1F3381C1A3}"/>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052D9-E385-4379-9D24-7C39BF4FDEF7}" type="datetime1">
              <a:rPr lang="en-US" smtClean="0"/>
              <a:t>10/14/2023</a:t>
            </a:fld>
            <a:endParaRPr lang="en-US"/>
          </a:p>
        </p:txBody>
      </p:sp>
      <p:sp>
        <p:nvSpPr>
          <p:cNvPr id="5" name="Footer Placeholder 4">
            <a:extLst>
              <a:ext uri="{FF2B5EF4-FFF2-40B4-BE49-F238E27FC236}">
                <a16:creationId xmlns:a16="http://schemas.microsoft.com/office/drawing/2014/main" id="{2A85B25C-49DA-1A4C-8813-314EF1FAF57D}"/>
              </a:ext>
            </a:extLst>
          </p:cNvPr>
          <p:cNvSpPr>
            <a:spLocks noGrp="1"/>
          </p:cNvSpPr>
          <p:nvPr>
            <p:ph type="ftr" sz="quarter" idx="3"/>
          </p:nvPr>
        </p:nvSpPr>
        <p:spPr>
          <a:xfrm>
            <a:off x="4038605"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3CB84B-9F9B-3351-EDF2-E4A7A67552E0}"/>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7724887-2C01-49DC-B385-32FF2D40A85F}" type="slidenum">
              <a:rPr lang="en-US" smtClean="0"/>
              <a:pPr/>
              <a:t>‹#›</a:t>
            </a:fld>
            <a:endParaRPr lang="en-US"/>
          </a:p>
        </p:txBody>
      </p:sp>
      <p:pic>
        <p:nvPicPr>
          <p:cNvPr id="7" name="Picture 6"/>
          <p:cNvPicPr>
            <a:picLocks/>
          </p:cNvPicPr>
          <p:nvPr userDrawn="1"/>
        </p:nvPicPr>
        <p:blipFill>
          <a:blip r:embed="rId15" cstate="hqprint">
            <a:extLst>
              <a:ext uri="{28A0092B-C50C-407E-A947-70E740481C1C}">
                <a14:useLocalDpi xmlns:a14="http://schemas.microsoft.com/office/drawing/2010/main" val="0"/>
              </a:ext>
            </a:extLst>
          </a:blip>
          <a:stretch>
            <a:fillRect/>
          </a:stretch>
        </p:blipFill>
        <p:spPr>
          <a:xfrm>
            <a:off x="7117080" y="93180"/>
            <a:ext cx="4984232" cy="964800"/>
          </a:xfrm>
          <a:prstGeom prst="rect">
            <a:avLst/>
          </a:prstGeom>
        </p:spPr>
      </p:pic>
    </p:spTree>
    <p:extLst>
      <p:ext uri="{BB962C8B-B14F-4D97-AF65-F5344CB8AC3E}">
        <p14:creationId xmlns:p14="http://schemas.microsoft.com/office/powerpoint/2010/main" val="167411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3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0" indent="-228610" algn="l" defTabSz="91443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25" indent="-228610" algn="l" defTabSz="91443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43" indent="-228610" algn="l" defTabSz="9144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1"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79"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96"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2"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30"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6" indent="-228610" algn="l" defTabSz="9144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4" rtl="0" eaLnBrk="1" latinLnBrk="0" hangingPunct="1">
        <a:defRPr sz="1801" kern="1200">
          <a:solidFill>
            <a:schemeClr val="tx1"/>
          </a:solidFill>
          <a:latin typeface="+mn-lt"/>
          <a:ea typeface="+mn-ea"/>
          <a:cs typeface="+mn-cs"/>
        </a:defRPr>
      </a:lvl1pPr>
      <a:lvl2pPr marL="457217" algn="l" defTabSz="914434" rtl="0" eaLnBrk="1" latinLnBrk="0" hangingPunct="1">
        <a:defRPr sz="1801" kern="1200">
          <a:solidFill>
            <a:schemeClr val="tx1"/>
          </a:solidFill>
          <a:latin typeface="+mn-lt"/>
          <a:ea typeface="+mn-ea"/>
          <a:cs typeface="+mn-cs"/>
        </a:defRPr>
      </a:lvl2pPr>
      <a:lvl3pPr marL="914434" algn="l" defTabSz="914434" rtl="0" eaLnBrk="1" latinLnBrk="0" hangingPunct="1">
        <a:defRPr sz="1801" kern="1200">
          <a:solidFill>
            <a:schemeClr val="tx1"/>
          </a:solidFill>
          <a:latin typeface="+mn-lt"/>
          <a:ea typeface="+mn-ea"/>
          <a:cs typeface="+mn-cs"/>
        </a:defRPr>
      </a:lvl3pPr>
      <a:lvl4pPr marL="1371651" algn="l" defTabSz="914434" rtl="0" eaLnBrk="1" latinLnBrk="0" hangingPunct="1">
        <a:defRPr sz="1801" kern="1200">
          <a:solidFill>
            <a:schemeClr val="tx1"/>
          </a:solidFill>
          <a:latin typeface="+mn-lt"/>
          <a:ea typeface="+mn-ea"/>
          <a:cs typeface="+mn-cs"/>
        </a:defRPr>
      </a:lvl4pPr>
      <a:lvl5pPr marL="1828869" algn="l" defTabSz="914434" rtl="0" eaLnBrk="1" latinLnBrk="0" hangingPunct="1">
        <a:defRPr sz="1801" kern="1200">
          <a:solidFill>
            <a:schemeClr val="tx1"/>
          </a:solidFill>
          <a:latin typeface="+mn-lt"/>
          <a:ea typeface="+mn-ea"/>
          <a:cs typeface="+mn-cs"/>
        </a:defRPr>
      </a:lvl5pPr>
      <a:lvl6pPr marL="2286086" algn="l" defTabSz="914434" rtl="0" eaLnBrk="1" latinLnBrk="0" hangingPunct="1">
        <a:defRPr sz="1801" kern="1200">
          <a:solidFill>
            <a:schemeClr val="tx1"/>
          </a:solidFill>
          <a:latin typeface="+mn-lt"/>
          <a:ea typeface="+mn-ea"/>
          <a:cs typeface="+mn-cs"/>
        </a:defRPr>
      </a:lvl6pPr>
      <a:lvl7pPr marL="2743302" algn="l" defTabSz="914434" rtl="0" eaLnBrk="1" latinLnBrk="0" hangingPunct="1">
        <a:defRPr sz="1801" kern="1200">
          <a:solidFill>
            <a:schemeClr val="tx1"/>
          </a:solidFill>
          <a:latin typeface="+mn-lt"/>
          <a:ea typeface="+mn-ea"/>
          <a:cs typeface="+mn-cs"/>
        </a:defRPr>
      </a:lvl7pPr>
      <a:lvl8pPr marL="3200520" algn="l" defTabSz="914434" rtl="0" eaLnBrk="1" latinLnBrk="0" hangingPunct="1">
        <a:defRPr sz="1801" kern="1200">
          <a:solidFill>
            <a:schemeClr val="tx1"/>
          </a:solidFill>
          <a:latin typeface="+mn-lt"/>
          <a:ea typeface="+mn-ea"/>
          <a:cs typeface="+mn-cs"/>
        </a:defRPr>
      </a:lvl8pPr>
      <a:lvl9pPr marL="3657738" algn="l" defTabSz="91443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2.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7.png"/><Relationship Id="rId11" Type="http://schemas.openxmlformats.org/officeDocument/2006/relationships/image" Target="../media/image1.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75" y="4959267"/>
            <a:ext cx="2890785" cy="157496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19" y="5051717"/>
            <a:ext cx="5756869" cy="1277963"/>
          </a:xfrm>
          <a:prstGeom prst="rect">
            <a:avLst/>
          </a:prstGeom>
        </p:spPr>
      </p:pic>
      <p:pic>
        <p:nvPicPr>
          <p:cNvPr id="30" name="Picture 2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77440" y="2260976"/>
            <a:ext cx="3095799" cy="1669855"/>
          </a:xfrm>
          <a:prstGeom prst="rect">
            <a:avLst/>
          </a:prstGeom>
        </p:spPr>
      </p:pic>
      <p:pic>
        <p:nvPicPr>
          <p:cNvPr id="26" name="Picture 25"/>
          <p:cNvPicPr>
            <a:picLocks noChangeAspect="1"/>
          </p:cNvPicPr>
          <p:nvPr/>
        </p:nvPicPr>
        <p:blipFill rotWithShape="1">
          <a:blip r:embed="rId6" cstate="hqprint">
            <a:extLst>
              <a:ext uri="{28A0092B-C50C-407E-A947-70E740481C1C}">
                <a14:useLocalDpi xmlns:a14="http://schemas.microsoft.com/office/drawing/2010/main" val="0"/>
              </a:ext>
            </a:extLst>
          </a:blip>
          <a:srcRect b="10212"/>
          <a:stretch/>
        </p:blipFill>
        <p:spPr>
          <a:xfrm>
            <a:off x="422384" y="2265487"/>
            <a:ext cx="2781165" cy="1783673"/>
          </a:xfrm>
          <a:prstGeom prst="rect">
            <a:avLst/>
          </a:prstGeom>
        </p:spPr>
      </p:pic>
      <p:sp>
        <p:nvSpPr>
          <p:cNvPr id="4" name="TextBox 3">
            <a:extLst>
              <a:ext uri="{FF2B5EF4-FFF2-40B4-BE49-F238E27FC236}">
                <a16:creationId xmlns:a16="http://schemas.microsoft.com/office/drawing/2014/main" id="{BCDF1753-50B9-E9B4-C1FC-CE9C91E106F4}"/>
              </a:ext>
            </a:extLst>
          </p:cNvPr>
          <p:cNvSpPr txBox="1"/>
          <p:nvPr/>
        </p:nvSpPr>
        <p:spPr>
          <a:xfrm>
            <a:off x="555667" y="1683236"/>
            <a:ext cx="2514600" cy="592855"/>
          </a:xfrm>
          <a:prstGeom prst="rect">
            <a:avLst/>
          </a:prstGeom>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nchor="ctr" anchorCtr="0">
            <a:spAutoFit/>
          </a:bodyPr>
          <a:lstStyle>
            <a:defPPr>
              <a:defRPr lang="en-US"/>
            </a:defPPr>
            <a:lvl1pPr>
              <a:defRPr sz="1001"/>
            </a:lvl1pPr>
          </a:lstStyle>
          <a:p>
            <a:pPr algn="ctr"/>
            <a:r>
              <a:rPr lang="en-US" dirty="0"/>
              <a:t>DÒNG MÁY CNC TẠO PHÔI</a:t>
            </a:r>
          </a:p>
          <a:p>
            <a:pPr algn="ctr"/>
            <a:r>
              <a:rPr lang="en-US" sz="250" dirty="0"/>
              <a:t>---------</a:t>
            </a:r>
          </a:p>
          <a:p>
            <a:pPr algn="ctr"/>
            <a:r>
              <a:rPr lang="en-US" dirty="0"/>
              <a:t>OPEN FEEDER SERIES</a:t>
            </a:r>
          </a:p>
          <a:p>
            <a:pPr algn="ctr"/>
            <a:r>
              <a:rPr lang="en-US" smtClean="0"/>
              <a:t>GK2/GK3/GK5/GK5L/GK6/GK8/GK8-12/GK8L</a:t>
            </a:r>
            <a:endParaRPr lang="en-US" dirty="0"/>
          </a:p>
        </p:txBody>
      </p:sp>
      <p:sp>
        <p:nvSpPr>
          <p:cNvPr id="5" name="TextBox 4">
            <a:extLst>
              <a:ext uri="{FF2B5EF4-FFF2-40B4-BE49-F238E27FC236}">
                <a16:creationId xmlns:a16="http://schemas.microsoft.com/office/drawing/2014/main" id="{ABB3273B-F6AB-DD0D-8EE0-43931EFB2910}"/>
              </a:ext>
            </a:extLst>
          </p:cNvPr>
          <p:cNvSpPr txBox="1"/>
          <p:nvPr/>
        </p:nvSpPr>
        <p:spPr>
          <a:xfrm>
            <a:off x="821735" y="925372"/>
            <a:ext cx="1982465" cy="923458"/>
          </a:xfrm>
          <a:prstGeom prst="rect">
            <a:avLst/>
          </a:prstGeom>
          <a:noFill/>
        </p:spPr>
        <p:txBody>
          <a:bodyPr wrap="square" rtlCol="0">
            <a:spAutoFit/>
          </a:bodyPr>
          <a:lstStyle/>
          <a:p>
            <a:pPr algn="ctr"/>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02-12</a:t>
            </a:r>
          </a:p>
        </p:txBody>
      </p:sp>
      <p:sp>
        <p:nvSpPr>
          <p:cNvPr id="60" name="TextBox 59">
            <a:extLst>
              <a:ext uri="{FF2B5EF4-FFF2-40B4-BE49-F238E27FC236}">
                <a16:creationId xmlns:a16="http://schemas.microsoft.com/office/drawing/2014/main" id="{D0D4DF83-13BD-FB3B-F847-E8335F51B78B}"/>
              </a:ext>
            </a:extLst>
          </p:cNvPr>
          <p:cNvSpPr txBox="1"/>
          <p:nvPr/>
        </p:nvSpPr>
        <p:spPr>
          <a:xfrm>
            <a:off x="2153981" y="3742944"/>
            <a:ext cx="1984248" cy="923458"/>
          </a:xfrm>
          <a:prstGeom prst="rect">
            <a:avLst/>
          </a:prstGeom>
          <a:noFill/>
        </p:spPr>
        <p:txBody>
          <a:bodyPr wrap="square" rtlCol="0">
            <a:spAutoFit/>
          </a:bodyPr>
          <a:lstStyle>
            <a:defPPr>
              <a:defRPr lang="en-US"/>
            </a:defPPr>
            <a:lvl1pPr algn="ctr">
              <a:defRPr sz="5401">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defRPr>
            </a:lvl1pPr>
          </a:lstStyle>
          <a:p>
            <a:r>
              <a:rPr lang="en-US" dirty="0"/>
              <a:t>17-22</a:t>
            </a:r>
          </a:p>
        </p:txBody>
      </p:sp>
      <p:pic>
        <p:nvPicPr>
          <p:cNvPr id="11" name="Picture 10" descr="A large machine with a screen&#10;&#10;Description automatically generated">
            <a:extLst>
              <a:ext uri="{FF2B5EF4-FFF2-40B4-BE49-F238E27FC236}">
                <a16:creationId xmlns:a16="http://schemas.microsoft.com/office/drawing/2014/main" id="{7A2D3816-F6BB-06EF-EA1C-B0B204315AF3}"/>
              </a:ext>
            </a:extLst>
          </p:cNvPr>
          <p:cNvPicPr>
            <a:picLocks noChangeAspect="1"/>
          </p:cNvPicPr>
          <p:nvPr/>
        </p:nvPicPr>
        <p:blipFill rotWithShape="1">
          <a:blip r:embed="rId7">
            <a:extLst>
              <a:ext uri="{28A0092B-C50C-407E-A947-70E740481C1C}">
                <a14:useLocalDpi xmlns:a14="http://schemas.microsoft.com/office/drawing/2010/main" val="0"/>
              </a:ext>
            </a:extLst>
          </a:blip>
          <a:srcRect l="6014" t="4704" r="4471" b="6203"/>
          <a:stretch/>
        </p:blipFill>
        <p:spPr>
          <a:xfrm>
            <a:off x="8012792" y="2209764"/>
            <a:ext cx="2913321" cy="1807535"/>
          </a:xfrm>
          <a:prstGeom prst="rect">
            <a:avLst/>
          </a:prstGeom>
        </p:spPr>
      </p:pic>
      <p:sp>
        <p:nvSpPr>
          <p:cNvPr id="22" name="TextBox 21">
            <a:extLst>
              <a:ext uri="{FF2B5EF4-FFF2-40B4-BE49-F238E27FC236}">
                <a16:creationId xmlns:a16="http://schemas.microsoft.com/office/drawing/2014/main" id="{ABB3273B-F6AB-DD0D-8EE0-43931EFB2910}"/>
              </a:ext>
            </a:extLst>
          </p:cNvPr>
          <p:cNvSpPr txBox="1"/>
          <p:nvPr/>
        </p:nvSpPr>
        <p:spPr>
          <a:xfrm>
            <a:off x="4382510" y="933362"/>
            <a:ext cx="1982465" cy="923458"/>
          </a:xfrm>
          <a:prstGeom prst="rect">
            <a:avLst/>
          </a:prstGeom>
          <a:noFill/>
        </p:spPr>
        <p:txBody>
          <a:bodyPr wrap="square" rtlCol="0">
            <a:spAutoFit/>
          </a:bodyPr>
          <a:lstStyle/>
          <a:p>
            <a:pPr algn="ctr"/>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13-14</a:t>
            </a:r>
          </a:p>
        </p:txBody>
      </p:sp>
      <p:sp>
        <p:nvSpPr>
          <p:cNvPr id="24" name="TextBox 23">
            <a:extLst>
              <a:ext uri="{FF2B5EF4-FFF2-40B4-BE49-F238E27FC236}">
                <a16:creationId xmlns:a16="http://schemas.microsoft.com/office/drawing/2014/main" id="{ABB3273B-F6AB-DD0D-8EE0-43931EFB2910}"/>
              </a:ext>
            </a:extLst>
          </p:cNvPr>
          <p:cNvSpPr txBox="1"/>
          <p:nvPr/>
        </p:nvSpPr>
        <p:spPr>
          <a:xfrm>
            <a:off x="8330901" y="926592"/>
            <a:ext cx="1982465" cy="923458"/>
          </a:xfrm>
          <a:prstGeom prst="rect">
            <a:avLst/>
          </a:prstGeom>
          <a:noFill/>
        </p:spPr>
        <p:txBody>
          <a:bodyPr wrap="square" rtlCol="0">
            <a:spAutoFit/>
          </a:bodyPr>
          <a:lstStyle/>
          <a:p>
            <a:pPr algn="ctr"/>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15-16</a:t>
            </a:r>
          </a:p>
        </p:txBody>
      </p:sp>
      <p:sp>
        <p:nvSpPr>
          <p:cNvPr id="67" name="TextBox 66">
            <a:extLst>
              <a:ext uri="{FF2B5EF4-FFF2-40B4-BE49-F238E27FC236}">
                <a16:creationId xmlns:a16="http://schemas.microsoft.com/office/drawing/2014/main" id="{BFA7E0B2-CD52-FA64-BABF-67CD8A15B9DA}"/>
              </a:ext>
            </a:extLst>
          </p:cNvPr>
          <p:cNvSpPr txBox="1"/>
          <p:nvPr/>
        </p:nvSpPr>
        <p:spPr>
          <a:xfrm>
            <a:off x="1816747" y="4523360"/>
            <a:ext cx="2658651" cy="514010"/>
          </a:xfrm>
          <a:prstGeom prst="rect">
            <a:avLst/>
          </a:prstGeom>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nchor="ctr" anchorCtr="0">
            <a:noAutofit/>
          </a:bodyPr>
          <a:lstStyle>
            <a:defPPr>
              <a:defRPr lang="en-US"/>
            </a:defPPr>
            <a:lvl1pPr algn="ctr">
              <a:defRPr sz="100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DÒNG MÁY DÁN CẠNH </a:t>
            </a:r>
          </a:p>
          <a:p>
            <a:r>
              <a:rPr lang="en-US" sz="250" dirty="0"/>
              <a:t>-------</a:t>
            </a:r>
          </a:p>
          <a:p>
            <a:r>
              <a:rPr lang="en-US" dirty="0"/>
              <a:t>EDGE BANDING MACHINE SERIES </a:t>
            </a:r>
          </a:p>
          <a:p>
            <a:r>
              <a:rPr lang="en-US" dirty="0" smtClean="0"/>
              <a:t>GJ-668/GJ-568/GJ-468T/GJ-368/GJ-768/GJ-868</a:t>
            </a:r>
            <a:endParaRPr lang="en-US" dirty="0"/>
          </a:p>
        </p:txBody>
      </p:sp>
      <p:sp>
        <p:nvSpPr>
          <p:cNvPr id="27" name="TextBox 26">
            <a:extLst>
              <a:ext uri="{FF2B5EF4-FFF2-40B4-BE49-F238E27FC236}">
                <a16:creationId xmlns:a16="http://schemas.microsoft.com/office/drawing/2014/main" id="{BCDF1753-50B9-E9B4-C1FC-CE9C91E106F4}"/>
              </a:ext>
            </a:extLst>
          </p:cNvPr>
          <p:cNvSpPr txBox="1"/>
          <p:nvPr/>
        </p:nvSpPr>
        <p:spPr>
          <a:xfrm>
            <a:off x="4097976" y="1689905"/>
            <a:ext cx="2514600" cy="592855"/>
          </a:xfrm>
          <a:prstGeom prst="rect">
            <a:avLst/>
          </a:prstGeom>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nchor="ctr" anchorCtr="0">
            <a:spAutoFit/>
          </a:bodyPr>
          <a:lstStyle>
            <a:defPPr>
              <a:defRPr lang="en-US"/>
            </a:defPPr>
            <a:lvl1pPr>
              <a:defRPr sz="1001"/>
            </a:lvl1pPr>
          </a:lstStyle>
          <a:p>
            <a:pPr algn="ctr"/>
            <a:r>
              <a:rPr lang="en-US" dirty="0"/>
              <a:t>DÒNG MÁY KHOAN NGANG</a:t>
            </a:r>
          </a:p>
          <a:p>
            <a:pPr algn="ctr"/>
            <a:r>
              <a:rPr lang="en-US" sz="250" dirty="0"/>
              <a:t>---------</a:t>
            </a:r>
          </a:p>
          <a:p>
            <a:pPr algn="ctr"/>
            <a:r>
              <a:rPr lang="en-US" dirty="0"/>
              <a:t>SIDE DRILLING SERIES</a:t>
            </a:r>
          </a:p>
          <a:p>
            <a:pPr algn="ctr"/>
            <a:r>
              <a:rPr lang="en-US" dirty="0" smtClean="0"/>
              <a:t>GJ-2645/GJ-2845</a:t>
            </a:r>
            <a:endParaRPr lang="en-US" dirty="0"/>
          </a:p>
        </p:txBody>
      </p:sp>
      <p:sp>
        <p:nvSpPr>
          <p:cNvPr id="28" name="TextBox 27">
            <a:extLst>
              <a:ext uri="{FF2B5EF4-FFF2-40B4-BE49-F238E27FC236}">
                <a16:creationId xmlns:a16="http://schemas.microsoft.com/office/drawing/2014/main" id="{BCDF1753-50B9-E9B4-C1FC-CE9C91E106F4}"/>
              </a:ext>
            </a:extLst>
          </p:cNvPr>
          <p:cNvSpPr txBox="1"/>
          <p:nvPr/>
        </p:nvSpPr>
        <p:spPr>
          <a:xfrm>
            <a:off x="8057846" y="1689904"/>
            <a:ext cx="2514600" cy="592855"/>
          </a:xfrm>
          <a:prstGeom prst="rect">
            <a:avLst/>
          </a:prstGeom>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nchor="ctr" anchorCtr="0">
            <a:spAutoFit/>
          </a:bodyPr>
          <a:lstStyle>
            <a:defPPr>
              <a:defRPr lang="en-US"/>
            </a:defPPr>
            <a:lvl1pPr>
              <a:defRPr sz="1001"/>
            </a:lvl1pPr>
          </a:lstStyle>
          <a:p>
            <a:pPr algn="ctr"/>
            <a:r>
              <a:rPr lang="en-US" dirty="0"/>
              <a:t>DÒNG </a:t>
            </a:r>
            <a:r>
              <a:rPr lang="en-US"/>
              <a:t>MÁY </a:t>
            </a:r>
            <a:r>
              <a:rPr lang="en-US" smtClean="0"/>
              <a:t>KHOAN CNC</a:t>
            </a:r>
            <a:endParaRPr lang="en-US" dirty="0"/>
          </a:p>
          <a:p>
            <a:pPr algn="ctr"/>
            <a:r>
              <a:rPr lang="en-US" sz="250" dirty="0"/>
              <a:t>-------</a:t>
            </a:r>
          </a:p>
          <a:p>
            <a:pPr algn="ctr"/>
            <a:r>
              <a:rPr lang="en-US" dirty="0"/>
              <a:t>CNC DRILLING SERIES </a:t>
            </a:r>
          </a:p>
          <a:p>
            <a:pPr algn="ctr"/>
            <a:r>
              <a:rPr lang="en-US" dirty="0" smtClean="0"/>
              <a:t>GK-600</a:t>
            </a:r>
            <a:endParaRPr lang="en-US" dirty="0"/>
          </a:p>
        </p:txBody>
      </p:sp>
      <p:sp>
        <p:nvSpPr>
          <p:cNvPr id="63" name="TextBox 62">
            <a:extLst>
              <a:ext uri="{FF2B5EF4-FFF2-40B4-BE49-F238E27FC236}">
                <a16:creationId xmlns:a16="http://schemas.microsoft.com/office/drawing/2014/main" id="{7780422C-66BE-EEE5-8AE2-85355CEC7429}"/>
              </a:ext>
            </a:extLst>
          </p:cNvPr>
          <p:cNvSpPr txBox="1"/>
          <p:nvPr/>
        </p:nvSpPr>
        <p:spPr>
          <a:xfrm>
            <a:off x="6790751" y="3742944"/>
            <a:ext cx="1984248" cy="923458"/>
          </a:xfrm>
          <a:prstGeom prst="rect">
            <a:avLst/>
          </a:prstGeom>
          <a:noFill/>
        </p:spPr>
        <p:txBody>
          <a:bodyPr wrap="square" rtlCol="0">
            <a:spAutoFit/>
          </a:bodyPr>
          <a:lstStyle>
            <a:defPPr>
              <a:defRPr lang="en-US"/>
            </a:defPPr>
            <a:lvl1pPr algn="ctr">
              <a:defRPr sz="5401">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defRPr>
            </a:lvl1pPr>
          </a:lstStyle>
          <a:p>
            <a:r>
              <a:rPr lang="en-US" dirty="0"/>
              <a:t>23-24</a:t>
            </a:r>
          </a:p>
        </p:txBody>
      </p:sp>
      <p:sp>
        <p:nvSpPr>
          <p:cNvPr id="66" name="TextBox 65">
            <a:extLst>
              <a:ext uri="{FF2B5EF4-FFF2-40B4-BE49-F238E27FC236}">
                <a16:creationId xmlns:a16="http://schemas.microsoft.com/office/drawing/2014/main" id="{B9F9A01F-05F2-B9A5-6B55-5B2B79448E30}"/>
              </a:ext>
            </a:extLst>
          </p:cNvPr>
          <p:cNvSpPr txBox="1"/>
          <p:nvPr/>
        </p:nvSpPr>
        <p:spPr>
          <a:xfrm>
            <a:off x="6525146" y="4520184"/>
            <a:ext cx="2514600" cy="502503"/>
          </a:xfrm>
          <a:prstGeom prst="rect">
            <a:avLst/>
          </a:prstGeom>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nchor="ctr" anchorCtr="0">
            <a:noAutofit/>
          </a:bodyPr>
          <a:lstStyle>
            <a:defPPr>
              <a:defRPr lang="en-US"/>
            </a:defPPr>
            <a:lvl1pPr algn="ctr">
              <a:defRPr sz="100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DÒNG MÁY CNC CẮT TẤM</a:t>
            </a:r>
          </a:p>
          <a:p>
            <a:r>
              <a:rPr lang="en-US" sz="250" dirty="0"/>
              <a:t>-------</a:t>
            </a:r>
          </a:p>
          <a:p>
            <a:r>
              <a:rPr lang="en-US" dirty="0"/>
              <a:t>PANEL SAW SERIES</a:t>
            </a:r>
          </a:p>
          <a:p>
            <a:r>
              <a:rPr lang="en-US" dirty="0" smtClean="0"/>
              <a:t>GP-330G/GP-330L</a:t>
            </a:r>
            <a:endParaRPr lang="en-US" dirty="0"/>
          </a:p>
        </p:txBody>
      </p:sp>
      <p:sp>
        <p:nvSpPr>
          <p:cNvPr id="34" name="Slide Number Placeholder 9"/>
          <p:cNvSpPr>
            <a:spLocks noGrp="1"/>
          </p:cNvSpPr>
          <p:nvPr>
            <p:ph type="sldNum" sz="quarter" idx="12"/>
          </p:nvPr>
        </p:nvSpPr>
        <p:spPr/>
        <p:txBody>
          <a:bodyPr vert="horz" lIns="91440" tIns="45720" rIns="91440" bIns="45720" rtlCol="0" anchor="ctr"/>
          <a:lstStyle/>
          <a:p>
            <a:r>
              <a:rPr lang="en-GB" b="1" smtClean="0">
                <a:solidFill>
                  <a:srgbClr val="006600"/>
                </a:solidFill>
              </a:rPr>
              <a:t>1</a:t>
            </a:r>
            <a:endParaRPr lang="en-US" b="1" dirty="0">
              <a:solidFill>
                <a:srgbClr val="006600"/>
              </a:solidFill>
            </a:endParaRPr>
          </a:p>
        </p:txBody>
      </p:sp>
      <p:pic>
        <p:nvPicPr>
          <p:cNvPr id="20" name="Picture 19" descr="A black and red logo&#10;&#10;Description automatically generated">
            <a:extLst>
              <a:ext uri="{FF2B5EF4-FFF2-40B4-BE49-F238E27FC236}">
                <a16:creationId xmlns:a16="http://schemas.microsoft.com/office/drawing/2014/main" id="{27B3567D-DEA2-CB71-A71F-406AD60C9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98" y="169200"/>
            <a:ext cx="2069219" cy="720000"/>
          </a:xfrm>
          <a:prstGeom prst="rect">
            <a:avLst/>
          </a:prstGeom>
        </p:spPr>
      </p:pic>
      <p:sp>
        <p:nvSpPr>
          <p:cNvPr id="21" name="TextBox 20"/>
          <p:cNvSpPr txBox="1"/>
          <p:nvPr/>
        </p:nvSpPr>
        <p:spPr>
          <a:xfrm>
            <a:off x="2174400" y="316800"/>
            <a:ext cx="2037958" cy="469359"/>
          </a:xfrm>
          <a:prstGeom prst="rect">
            <a:avLst/>
          </a:prstGeom>
          <a:noFill/>
        </p:spPr>
        <p:txBody>
          <a:bodyPr wrap="square" rtlCol="0">
            <a:spAutoFit/>
          </a:bodyPr>
          <a:lstStyle/>
          <a:p>
            <a:r>
              <a:rPr lang="en-US" sz="2450" b="1" dirty="0">
                <a:solidFill>
                  <a:srgbClr val="0000FF"/>
                </a:solidFill>
                <a:effectLst>
                  <a:outerShdw blurRad="38100" dist="38100" dir="2700000" algn="tl">
                    <a:srgbClr val="000000">
                      <a:alpha val="43137"/>
                    </a:srgbClr>
                  </a:outerShdw>
                  <a:reflection blurRad="114300" stA="44000" endPos="35000" dist="38100" dir="5400000" sy="-100000" algn="bl" rotWithShape="0"/>
                </a:effectLst>
                <a:latin typeface="Carbor" panose="02000507000000020004" pitchFamily="2" charset="0"/>
              </a:rPr>
              <a:t>NEW</a:t>
            </a:r>
            <a:r>
              <a:rPr lang="en-US" sz="2450" b="1" dirty="0">
                <a:solidFill>
                  <a:srgbClr val="FF0000"/>
                </a:solidFill>
                <a:effectLst>
                  <a:outerShdw blurRad="38100" dist="38100" dir="2700000" algn="tl">
                    <a:srgbClr val="000000">
                      <a:alpha val="43137"/>
                    </a:srgbClr>
                  </a:outerShdw>
                  <a:reflection blurRad="114300" stA="44000" endPos="35000" dist="38100" dir="5400000" sy="-100000" algn="bl" rotWithShape="0"/>
                </a:effectLst>
                <a:latin typeface="Carbor" panose="02000507000000020004" pitchFamily="2" charset="0"/>
              </a:rPr>
              <a:t>CNC</a:t>
            </a:r>
          </a:p>
        </p:txBody>
      </p:sp>
    </p:spTree>
    <p:extLst>
      <p:ext uri="{BB962C8B-B14F-4D97-AF65-F5344CB8AC3E}">
        <p14:creationId xmlns:p14="http://schemas.microsoft.com/office/powerpoint/2010/main" val="3413483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890"/>
          <a:stretch/>
        </p:blipFill>
        <p:spPr>
          <a:xfrm>
            <a:off x="6027113" y="1058188"/>
            <a:ext cx="6058207" cy="4818162"/>
          </a:xfrm>
          <a:prstGeom prst="rect">
            <a:avLst/>
          </a:prstGeom>
        </p:spPr>
      </p:pic>
      <p:pic>
        <p:nvPicPr>
          <p:cNvPr id="3" name="Hình ảnh 2">
            <a:extLst>
              <a:ext uri="{FF2B5EF4-FFF2-40B4-BE49-F238E27FC236}">
                <a16:creationId xmlns:a16="http://schemas.microsoft.com/office/drawing/2014/main" id="{886AADA7-6CC4-450A-4F68-39A24BBB5FDC}"/>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GK8</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(12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vị</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trí</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thay</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dao</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mâm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tròn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(Disc type 12 tool magazine) </a:t>
            </a:r>
          </a:p>
        </p:txBody>
      </p:sp>
      <p:sp>
        <p:nvSpPr>
          <p:cNvPr id="6" name="TextBox 5">
            <a:extLst>
              <a:ext uri="{FF2B5EF4-FFF2-40B4-BE49-F238E27FC236}">
                <a16:creationId xmlns:a16="http://schemas.microsoft.com/office/drawing/2014/main" id="{E26A1427-911E-EF72-2C16-7E57D8EA865C}"/>
              </a:ext>
            </a:extLst>
          </p:cNvPr>
          <p:cNvSpPr txBox="1"/>
          <p:nvPr/>
        </p:nvSpPr>
        <p:spPr>
          <a:xfrm>
            <a:off x="201168" y="2203704"/>
            <a:ext cx="5719572"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CÔNG ĐỘ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CHÍNH XÁC CAO </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CÓ RAY DẪN HƯỚNG</a:t>
            </a:r>
            <a:endPar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Rack drive high precision machining</a:t>
            </a:r>
          </a:p>
        </p:txBody>
      </p:sp>
      <p:sp>
        <p:nvSpPr>
          <p:cNvPr id="7" name="Slide Number Placeholder 6"/>
          <p:cNvSpPr>
            <a:spLocks noGrp="1"/>
          </p:cNvSpPr>
          <p:nvPr>
            <p:ph type="sldNum" sz="quarter" idx="12"/>
          </p:nvPr>
        </p:nvSpPr>
        <p:spPr/>
        <p:txBody>
          <a:bodyPr vert="horz" lIns="91440" tIns="45720" rIns="91440" bIns="45720" rtlCol="0" anchor="ctr"/>
          <a:lstStyle/>
          <a:p>
            <a:r>
              <a:rPr lang="en-GB" b="1" smtClean="0">
                <a:solidFill>
                  <a:srgbClr val="006600"/>
                </a:solidFill>
              </a:rPr>
              <a:t>10</a:t>
            </a:r>
            <a:endParaRPr lang="en-US" b="1" dirty="0">
              <a:solidFill>
                <a:srgbClr val="006600"/>
              </a:solidFill>
            </a:endParaRPr>
          </a:p>
        </p:txBody>
      </p:sp>
      <p:pic>
        <p:nvPicPr>
          <p:cNvPr id="17" name="Picture 16">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3"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14" name="TextBox 13">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graphicFrame>
        <p:nvGraphicFramePr>
          <p:cNvPr id="16"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3594987659"/>
              </p:ext>
            </p:extLst>
          </p:nvPr>
        </p:nvGraphicFramePr>
        <p:xfrm>
          <a:off x="301649" y="3091658"/>
          <a:ext cx="5672431" cy="2403900"/>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2440x1220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24000 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Hành trình di chuyển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zone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 </a:t>
                      </a:r>
                      <a:r>
                        <a:rPr lang="en-US" sz="850" b="1" noProof="1">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Điện áp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voltage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380V/3P/50Hz</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80 m/min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9.0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15-25 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Cữ định vị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Locate method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2600 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Kích</a:t>
                      </a:r>
                      <a:r>
                        <a:rPr lang="en-US" sz="850" b="1"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3250x2500x2150 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Total</a:t>
                      </a:r>
                      <a:r>
                        <a:rPr lang="en-US" sz="850" b="1" baseline="0" noProof="1">
                          <a:latin typeface="Calibri" panose="020F0502020204030204" pitchFamily="34" charset="0"/>
                          <a:ea typeface="Cascadia Code" panose="020B0609020000020004" pitchFamily="49" charset="0"/>
                          <a:cs typeface="Calibri" panose="020F0502020204030204" pitchFamily="34" charset="0"/>
                        </a:rPr>
                        <a:t> power</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34 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bl>
          </a:graphicData>
        </a:graphic>
      </p:graphicFrame>
    </p:spTree>
    <p:extLst>
      <p:ext uri="{BB962C8B-B14F-4D97-AF65-F5344CB8AC3E}">
        <p14:creationId xmlns:p14="http://schemas.microsoft.com/office/powerpoint/2010/main" val="2933230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11"/>
          <a:stretch/>
        </p:blipFill>
        <p:spPr>
          <a:xfrm>
            <a:off x="6017735" y="1119723"/>
            <a:ext cx="6136165" cy="4772822"/>
          </a:xfrm>
          <a:prstGeom prst="rect">
            <a:avLst/>
          </a:prstGeom>
        </p:spPr>
      </p:pic>
      <p:pic>
        <p:nvPicPr>
          <p:cNvPr id="3" name="Hình ảnh 2">
            <a:extLst>
              <a:ext uri="{FF2B5EF4-FFF2-40B4-BE49-F238E27FC236}">
                <a16:creationId xmlns:a16="http://schemas.microsoft.com/office/drawing/2014/main" id="{5F98394A-9850-F408-5F1F-17C82375F0A2}"/>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GK8-12</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(12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vị</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trí</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thay</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dao</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thẳng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(Straight row 12 tool magazines) </a:t>
            </a:r>
          </a:p>
        </p:txBody>
      </p:sp>
      <p:sp>
        <p:nvSpPr>
          <p:cNvPr id="7" name="Slide Number Placeholder 6"/>
          <p:cNvSpPr>
            <a:spLocks noGrp="1"/>
          </p:cNvSpPr>
          <p:nvPr>
            <p:ph type="sldNum" sz="quarter" idx="12"/>
          </p:nvPr>
        </p:nvSpPr>
        <p:spPr/>
        <p:txBody>
          <a:bodyPr vert="horz" lIns="91440" tIns="45720" rIns="91440" bIns="45720" rtlCol="0" anchor="ctr"/>
          <a:lstStyle/>
          <a:p>
            <a:r>
              <a:rPr lang="en-US" b="1" smtClean="0">
                <a:solidFill>
                  <a:srgbClr val="006600"/>
                </a:solidFill>
              </a:rPr>
              <a:t>11</a:t>
            </a:r>
            <a:endParaRPr lang="en-US" b="1" dirty="0">
              <a:solidFill>
                <a:srgbClr val="006600"/>
              </a:solidFill>
            </a:endParaRPr>
          </a:p>
        </p:txBody>
      </p:sp>
      <p:pic>
        <p:nvPicPr>
          <p:cNvPr id="18" name="Picture 17">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5" name="TextBox 14">
            <a:extLst>
              <a:ext uri="{FF2B5EF4-FFF2-40B4-BE49-F238E27FC236}">
                <a16:creationId xmlns:a16="http://schemas.microsoft.com/office/drawing/2014/main" id="{E26A1427-911E-EF72-2C16-7E57D8EA865C}"/>
              </a:ext>
            </a:extLst>
          </p:cNvPr>
          <p:cNvSpPr txBox="1"/>
          <p:nvPr/>
        </p:nvSpPr>
        <p:spPr>
          <a:xfrm>
            <a:off x="201168" y="2203704"/>
            <a:ext cx="5719572"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CÔNG ĐỘ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CHÍNH XÁC CAO </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CÓ RAY DẪN HƯỚNG</a:t>
            </a:r>
            <a:endPar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Rack drive high precision machining</a:t>
            </a:r>
          </a:p>
        </p:txBody>
      </p:sp>
      <p:sp>
        <p:nvSpPr>
          <p:cNvPr id="19"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17" name="TextBox 16">
            <a:extLst>
              <a:ext uri="{FF2B5EF4-FFF2-40B4-BE49-F238E27FC236}">
                <a16:creationId xmlns:a16="http://schemas.microsoft.com/office/drawing/2014/main" id="{13D1BC44-39E1-CCE4-011D-61071DB46D53}"/>
              </a:ext>
            </a:extLst>
          </p:cNvPr>
          <p:cNvSpPr txBox="1"/>
          <p:nvPr/>
        </p:nvSpPr>
        <p:spPr>
          <a:xfrm>
            <a:off x="3964544"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graphicFrame>
        <p:nvGraphicFramePr>
          <p:cNvPr id="20"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2134817940"/>
              </p:ext>
            </p:extLst>
          </p:nvPr>
        </p:nvGraphicFramePr>
        <p:xfrm>
          <a:off x="301649" y="3091658"/>
          <a:ext cx="5672431" cy="2403900"/>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2440x1220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24000 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Hành trình di chuyển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zone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 </a:t>
                      </a:r>
                      <a:r>
                        <a:rPr lang="en-US" sz="850" b="1" noProof="1">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Điện áp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voltage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380V/3P/50Hz</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80 m/min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9.0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15-25 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Cữ định vị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Locate method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2600 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Kích</a:t>
                      </a:r>
                      <a:r>
                        <a:rPr lang="en-US" sz="850" b="1"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3250x2500x2150 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11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Total</a:t>
                      </a:r>
                      <a:r>
                        <a:rPr lang="en-US" sz="850" b="1" baseline="0" noProof="1">
                          <a:latin typeface="Calibri" panose="020F0502020204030204" pitchFamily="34" charset="0"/>
                          <a:ea typeface="Cascadia Code" panose="020B0609020000020004" pitchFamily="49" charset="0"/>
                          <a:cs typeface="Calibri" panose="020F0502020204030204" pitchFamily="34" charset="0"/>
                        </a:rPr>
                        <a:t> power</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34 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bl>
          </a:graphicData>
        </a:graphic>
      </p:graphicFrame>
    </p:spTree>
    <p:extLst>
      <p:ext uri="{BB962C8B-B14F-4D97-AF65-F5344CB8AC3E}">
        <p14:creationId xmlns:p14="http://schemas.microsoft.com/office/powerpoint/2010/main" val="2863232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758" y="1017547"/>
            <a:ext cx="4604444" cy="3291113"/>
          </a:xfrm>
          <a:prstGeom prst="rect">
            <a:avLst/>
          </a:prstGeom>
        </p:spPr>
      </p:pic>
      <p:pic>
        <p:nvPicPr>
          <p:cNvPr id="3" name="Hình ảnh 2">
            <a:extLst>
              <a:ext uri="{FF2B5EF4-FFF2-40B4-BE49-F238E27FC236}">
                <a16:creationId xmlns:a16="http://schemas.microsoft.com/office/drawing/2014/main" id="{172BFA03-4365-8840-668F-5854A1D5F53A}"/>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GK8L</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endParaRPr lang="en-US" sz="1400" dirty="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(CNC machining center) </a:t>
            </a:r>
          </a:p>
        </p:txBody>
      </p:sp>
      <p:sp>
        <p:nvSpPr>
          <p:cNvPr id="7" name="TextBox 6">
            <a:extLst>
              <a:ext uri="{FF2B5EF4-FFF2-40B4-BE49-F238E27FC236}">
                <a16:creationId xmlns:a16="http://schemas.microsoft.com/office/drawing/2014/main" id="{BB699906-A749-F307-96F2-12DE45D81CE2}"/>
              </a:ext>
            </a:extLst>
          </p:cNvPr>
          <p:cNvSpPr txBox="1"/>
          <p:nvPr/>
        </p:nvSpPr>
        <p:spPr>
          <a:xfrm>
            <a:off x="233717" y="2698615"/>
            <a:ext cx="5714963" cy="1315745"/>
          </a:xfrm>
          <a:prstGeom prst="rect">
            <a:avLst/>
          </a:prstGeom>
          <a:noFill/>
        </p:spPr>
        <p:txBody>
          <a:bodyPr wrap="square" rtlCol="0">
            <a:spAutoFit/>
          </a:bodyPr>
          <a:lstStyle/>
          <a:p>
            <a:pPr algn="just"/>
            <a:r>
              <a:rPr lang="en-US" sz="1125" b="1" dirty="0" err="1">
                <a:ea typeface="Cascadia Code" panose="020B0609020000020004" pitchFamily="49" charset="0"/>
                <a:cs typeface="Arial" panose="020B0604020202020204" pitchFamily="34" charset="0"/>
              </a:rPr>
              <a:t>Trang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bị</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phù</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hợp</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cho</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phay</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cửa</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tủ</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nội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thất</a:t>
            </a:r>
            <a:r>
              <a:rPr lang="en-US" sz="1125" b="1" dirty="0">
                <a:ea typeface="Cascadia Code" panose="020B0609020000020004" pitchFamily="49" charset="0"/>
                <a:cs typeface="Arial" panose="020B0604020202020204" pitchFamily="34" charset="0"/>
              </a:rPr>
              <a:t>. </a:t>
            </a:r>
          </a:p>
          <a:p>
            <a:pPr algn="just"/>
            <a:r>
              <a:rPr lang="en-US" sz="1125" b="1" dirty="0" err="1">
                <a:ea typeface="Cascadia Code" panose="020B0609020000020004" pitchFamily="49" charset="0"/>
                <a:cs typeface="Arial" panose="020B0604020202020204" pitchFamily="34" charset="0"/>
              </a:rPr>
              <a:t>Gia</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công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với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tốc</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độ</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và</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độ</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chính</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xác</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cao</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với</a:t>
            </a:r>
            <a:r>
              <a:rPr lang="en-US" sz="1125" b="1" dirty="0">
                <a:ea typeface="Cascadia Code" panose="020B0609020000020004" pitchFamily="49" charset="0"/>
                <a:cs typeface="Arial" panose="020B0604020202020204" pitchFamily="34" charset="0"/>
              </a:rPr>
              <a:t> 12 </a:t>
            </a:r>
            <a:r>
              <a:rPr lang="en-US" sz="1125" b="1" dirty="0" err="1">
                <a:ea typeface="Cascadia Code" panose="020B0609020000020004" pitchFamily="49" charset="0"/>
                <a:cs typeface="Arial" panose="020B0604020202020204" pitchFamily="34" charset="0"/>
              </a:rPr>
              <a:t>vị</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trí</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dao</a:t>
            </a:r>
            <a:r>
              <a:rPr lang="en-US" sz="1125" b="1" dirty="0">
                <a:ea typeface="Cascadia Code" panose="020B0609020000020004" pitchFamily="49" charset="0"/>
                <a:cs typeface="Arial" panose="020B0604020202020204" pitchFamily="34" charset="0"/>
              </a:rPr>
              <a:t>.</a:t>
            </a:r>
          </a:p>
          <a:p>
            <a:pPr algn="just"/>
            <a:r>
              <a:rPr lang="en-US" sz="1125" b="1" dirty="0" err="1">
                <a:ea typeface="Cascadia Code" panose="020B0609020000020004" pitchFamily="49" charset="0"/>
                <a:cs typeface="Arial" panose="020B0604020202020204" pitchFamily="34" charset="0"/>
              </a:rPr>
              <a:t>Giảm</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thời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gian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thay</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dụng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cụ</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gia</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công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tăng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hiệu</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suất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vận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hành</a:t>
            </a:r>
            <a:r>
              <a:rPr lang="en-US" sz="1125" b="1" dirty="0">
                <a:ea typeface="Cascadia Code" panose="020B0609020000020004" pitchFamily="49" charset="0"/>
                <a:cs typeface="Arial" panose="020B0604020202020204" pitchFamily="34" charset="0"/>
              </a:rPr>
              <a:t>.</a:t>
            </a:r>
          </a:p>
          <a:p>
            <a:pPr algn="just"/>
            <a:r>
              <a:rPr lang="en-US" sz="1125" b="1" dirty="0" err="1">
                <a:ea typeface="Cascadia Code" panose="020B0609020000020004" pitchFamily="49" charset="0"/>
                <a:cs typeface="Arial" panose="020B0604020202020204" pitchFamily="34" charset="0"/>
              </a:rPr>
              <a:t>Bàn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hút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chân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không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cấu</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trúc</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hợp</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lý</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lực</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hút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manh</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mẽ</a:t>
            </a:r>
            <a:r>
              <a:rPr lang="en-US" sz="1125" b="1" dirty="0">
                <a:ea typeface="Cascadia Code" panose="020B0609020000020004" pitchFamily="49" charset="0"/>
                <a:cs typeface="Arial" panose="020B0604020202020204" pitchFamily="34" charset="0"/>
              </a:rPr>
              <a:t>. </a:t>
            </a: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Preferred equipment for milling the door panel of the closet. </a:t>
            </a:r>
          </a:p>
          <a:p>
            <a:pPr algn="just"/>
            <a:r>
              <a:rPr lang="en-US" sz="950" dirty="0">
                <a:ea typeface="Cascadia Code" panose="020B0609020000020004" pitchFamily="49" charset="0"/>
                <a:cs typeface="Times New Roman" panose="02020603050405020304" pitchFamily="18" charset="0"/>
              </a:rPr>
              <a:t>High-speed and high-precision milling, with 12 magazines, reducing tool change time and improving efficiency. </a:t>
            </a:r>
          </a:p>
          <a:p>
            <a:pPr algn="just"/>
            <a:r>
              <a:rPr lang="en-US" sz="950" dirty="0">
                <a:ea typeface="Cascadia Code" panose="020B0609020000020004" pitchFamily="49" charset="0"/>
                <a:cs typeface="Times New Roman" panose="02020603050405020304" pitchFamily="18" charset="0"/>
              </a:rPr>
              <a:t>Vacuum adsorption table, reasonable structure and stronger adsorption.</a:t>
            </a:r>
          </a:p>
        </p:txBody>
      </p:sp>
      <p:sp>
        <p:nvSpPr>
          <p:cNvPr id="6" name="TextBox 5">
            <a:extLst>
              <a:ext uri="{FF2B5EF4-FFF2-40B4-BE49-F238E27FC236}">
                <a16:creationId xmlns:a16="http://schemas.microsoft.com/office/drawing/2014/main" id="{E26A1427-911E-EF72-2C16-7E57D8EA865C}"/>
              </a:ext>
            </a:extLst>
          </p:cNvPr>
          <p:cNvSpPr txBox="1"/>
          <p:nvPr/>
        </p:nvSpPr>
        <p:spPr>
          <a:xfrm>
            <a:off x="201168" y="2203704"/>
            <a:ext cx="5770410" cy="646331"/>
          </a:xfrm>
          <a:prstGeom prst="rect">
            <a:avLst/>
          </a:prstGeom>
          <a:noFill/>
        </p:spPr>
        <p:txBody>
          <a:bodyPr wrap="square" rtlCol="0">
            <a:spAutoFit/>
          </a:bodyPr>
          <a:lstStyle/>
          <a:p>
            <a:r>
              <a:rPr lang="en-US"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a:t>
            </a:r>
            <a:r>
              <a:rPr lang="en-US"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CÔNG VỚI THAY DAO, KHOAN, PHAY BIÊN DẠNG </a:t>
            </a:r>
            <a:endPar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Bucket change, drilling and milling, one-shot molding. </a:t>
            </a:r>
          </a:p>
          <a:p>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46" name="TextBox 45">
            <a:extLst>
              <a:ext uri="{FF2B5EF4-FFF2-40B4-BE49-F238E27FC236}">
                <a16:creationId xmlns:a16="http://schemas.microsoft.com/office/drawing/2014/main" id="{C8ECFBE9-36B1-B820-47DD-3D4A97700AF3}"/>
              </a:ext>
            </a:extLst>
          </p:cNvPr>
          <p:cNvSpPr txBox="1"/>
          <p:nvPr/>
        </p:nvSpPr>
        <p:spPr>
          <a:xfrm>
            <a:off x="246888" y="6318504"/>
            <a:ext cx="1779673"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Truyền</a:t>
            </a:r>
            <a:r>
              <a:rPr lang="en-US" dirty="0"/>
              <a:t> </a:t>
            </a:r>
            <a:r>
              <a:rPr lang="en-US" dirty="0" err="1"/>
              <a:t>động</a:t>
            </a:r>
            <a:r>
              <a:rPr lang="en-US" dirty="0"/>
              <a:t> </a:t>
            </a:r>
            <a:r>
              <a:rPr lang="en-US" dirty="0" err="1"/>
              <a:t>trục</a:t>
            </a:r>
            <a:r>
              <a:rPr lang="en-US" dirty="0"/>
              <a:t> </a:t>
            </a:r>
            <a:r>
              <a:rPr lang="en-US" err="1"/>
              <a:t>vít</a:t>
            </a:r>
            <a:r>
              <a:rPr lang="en-US"/>
              <a:t> </a:t>
            </a:r>
            <a:r>
              <a:rPr lang="en-US" smtClean="0"/>
              <a:t>chính </a:t>
            </a:r>
            <a:r>
              <a:rPr lang="en-US" dirty="0" err="1"/>
              <a:t>xác</a:t>
            </a:r>
            <a:r>
              <a:rPr lang="en-US" dirty="0"/>
              <a:t> </a:t>
            </a:r>
            <a:r>
              <a:rPr lang="en-US" dirty="0" err="1"/>
              <a:t>cao</a:t>
            </a:r>
            <a:r>
              <a:rPr lang="en-US" dirty="0"/>
              <a:t> </a:t>
            </a:r>
          </a:p>
          <a:p>
            <a:r>
              <a:rPr lang="en-US" b="0" dirty="0"/>
              <a:t>High precision screw drive guide</a:t>
            </a:r>
          </a:p>
        </p:txBody>
      </p:sp>
      <p:sp>
        <p:nvSpPr>
          <p:cNvPr id="47" name="TextBox 46">
            <a:extLst>
              <a:ext uri="{FF2B5EF4-FFF2-40B4-BE49-F238E27FC236}">
                <a16:creationId xmlns:a16="http://schemas.microsoft.com/office/drawing/2014/main" id="{C6685080-6C46-D8C4-9CB1-30DAF2F06D57}"/>
              </a:ext>
            </a:extLst>
          </p:cNvPr>
          <p:cNvSpPr txBox="1"/>
          <p:nvPr/>
        </p:nvSpPr>
        <p:spPr>
          <a:xfrm>
            <a:off x="1990476" y="4992624"/>
            <a:ext cx="1794637"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Hệ</a:t>
            </a:r>
            <a:r>
              <a:rPr lang="en-US" dirty="0"/>
              <a:t> </a:t>
            </a:r>
            <a:r>
              <a:rPr lang="en-US" dirty="0" err="1"/>
              <a:t>thống</a:t>
            </a:r>
            <a:r>
              <a:rPr lang="en-US" dirty="0"/>
              <a:t> </a:t>
            </a:r>
            <a:r>
              <a:rPr lang="en-US" dirty="0" err="1"/>
              <a:t>thiết</a:t>
            </a:r>
            <a:r>
              <a:rPr lang="en-US" dirty="0"/>
              <a:t> </a:t>
            </a:r>
            <a:r>
              <a:rPr lang="en-US" dirty="0" err="1"/>
              <a:t>lập</a:t>
            </a:r>
            <a:r>
              <a:rPr lang="en-US" dirty="0"/>
              <a:t> </a:t>
            </a:r>
            <a:r>
              <a:rPr lang="en-US" dirty="0" err="1"/>
              <a:t>độ</a:t>
            </a:r>
            <a:r>
              <a:rPr lang="en-US" dirty="0"/>
              <a:t> </a:t>
            </a:r>
            <a:r>
              <a:rPr lang="en-US" dirty="0" err="1"/>
              <a:t>dài</a:t>
            </a:r>
            <a:r>
              <a:rPr lang="en-US" dirty="0"/>
              <a:t> </a:t>
            </a:r>
            <a:r>
              <a:rPr lang="en-US" dirty="0" err="1"/>
              <a:t>dao</a:t>
            </a:r>
            <a:r>
              <a:rPr lang="en-US" dirty="0"/>
              <a:t> </a:t>
            </a:r>
            <a:r>
              <a:rPr lang="en-US" dirty="0" err="1"/>
              <a:t>tự</a:t>
            </a:r>
            <a:r>
              <a:rPr lang="en-US" dirty="0"/>
              <a:t> </a:t>
            </a:r>
            <a:r>
              <a:rPr lang="en-US" dirty="0" err="1"/>
              <a:t>động</a:t>
            </a:r>
            <a:endParaRPr lang="en-US" dirty="0"/>
          </a:p>
          <a:p>
            <a:r>
              <a:rPr lang="en-US" b="0" dirty="0"/>
              <a:t>Automatic tool setting system</a:t>
            </a:r>
          </a:p>
        </p:txBody>
      </p:sp>
      <p:sp>
        <p:nvSpPr>
          <p:cNvPr id="48" name="TextBox 47">
            <a:extLst>
              <a:ext uri="{FF2B5EF4-FFF2-40B4-BE49-F238E27FC236}">
                <a16:creationId xmlns:a16="http://schemas.microsoft.com/office/drawing/2014/main" id="{D3046577-6820-1B40-3F0F-98BBE8E4B412}"/>
              </a:ext>
            </a:extLst>
          </p:cNvPr>
          <p:cNvSpPr txBox="1"/>
          <p:nvPr/>
        </p:nvSpPr>
        <p:spPr>
          <a:xfrm>
            <a:off x="3858768" y="4992624"/>
            <a:ext cx="1217518"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Trục</a:t>
            </a:r>
            <a:r>
              <a:rPr lang="en-US" dirty="0"/>
              <a:t> </a:t>
            </a:r>
            <a:r>
              <a:rPr lang="en-US" dirty="0" err="1"/>
              <a:t>chính</a:t>
            </a:r>
            <a:r>
              <a:rPr lang="en-US" dirty="0"/>
              <a:t> </a:t>
            </a:r>
            <a:r>
              <a:rPr lang="en-US" dirty="0" err="1"/>
              <a:t>tốc</a:t>
            </a:r>
            <a:r>
              <a:rPr lang="en-US" dirty="0"/>
              <a:t> </a:t>
            </a:r>
            <a:r>
              <a:rPr lang="en-US" dirty="0" err="1"/>
              <a:t>độ</a:t>
            </a:r>
            <a:r>
              <a:rPr lang="en-US" dirty="0"/>
              <a:t> </a:t>
            </a:r>
            <a:r>
              <a:rPr lang="en-US" dirty="0" err="1"/>
              <a:t>cao</a:t>
            </a:r>
            <a:r>
              <a:rPr lang="en-US" dirty="0"/>
              <a:t> </a:t>
            </a:r>
          </a:p>
          <a:p>
            <a:r>
              <a:rPr lang="en-US" b="0" dirty="0"/>
              <a:t>High speed spindle</a:t>
            </a:r>
          </a:p>
        </p:txBody>
      </p:sp>
      <p:sp>
        <p:nvSpPr>
          <p:cNvPr id="49" name="TextBox 48">
            <a:extLst>
              <a:ext uri="{FF2B5EF4-FFF2-40B4-BE49-F238E27FC236}">
                <a16:creationId xmlns:a16="http://schemas.microsoft.com/office/drawing/2014/main" id="{D484802E-D5A9-2197-AA87-182467453CDE}"/>
              </a:ext>
            </a:extLst>
          </p:cNvPr>
          <p:cNvSpPr txBox="1"/>
          <p:nvPr/>
        </p:nvSpPr>
        <p:spPr>
          <a:xfrm>
            <a:off x="250166" y="4996669"/>
            <a:ext cx="1856875"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Tự</a:t>
            </a:r>
            <a:r>
              <a:rPr lang="en-US" dirty="0"/>
              <a:t> </a:t>
            </a:r>
            <a:r>
              <a:rPr lang="en-US" dirty="0" err="1"/>
              <a:t>động</a:t>
            </a:r>
            <a:r>
              <a:rPr lang="en-US" dirty="0"/>
              <a:t> </a:t>
            </a:r>
            <a:r>
              <a:rPr lang="en-US" dirty="0" err="1"/>
              <a:t>thay</a:t>
            </a:r>
            <a:r>
              <a:rPr lang="en-US" dirty="0"/>
              <a:t> </a:t>
            </a:r>
            <a:r>
              <a:rPr lang="en-US" dirty="0" err="1"/>
              <a:t>dao</a:t>
            </a:r>
            <a:r>
              <a:rPr lang="en-US" dirty="0"/>
              <a:t> </a:t>
            </a:r>
            <a:r>
              <a:rPr lang="en-US" dirty="0" err="1"/>
              <a:t>với</a:t>
            </a:r>
            <a:r>
              <a:rPr lang="en-US" dirty="0"/>
              <a:t> </a:t>
            </a:r>
            <a:r>
              <a:rPr lang="en-US" dirty="0" err="1"/>
              <a:t>mâm</a:t>
            </a:r>
            <a:r>
              <a:rPr lang="en-US" dirty="0"/>
              <a:t> </a:t>
            </a:r>
            <a:r>
              <a:rPr lang="en-US" dirty="0" err="1"/>
              <a:t>dao</a:t>
            </a:r>
            <a:r>
              <a:rPr lang="en-US" dirty="0"/>
              <a:t> </a:t>
            </a:r>
          </a:p>
          <a:p>
            <a:r>
              <a:rPr lang="en-US" b="0" dirty="0"/>
              <a:t>Automatic tool changer with magazine </a:t>
            </a:r>
          </a:p>
        </p:txBody>
      </p:sp>
      <p:sp>
        <p:nvSpPr>
          <p:cNvPr id="50" name="TextBox 49">
            <a:extLst>
              <a:ext uri="{FF2B5EF4-FFF2-40B4-BE49-F238E27FC236}">
                <a16:creationId xmlns:a16="http://schemas.microsoft.com/office/drawing/2014/main" id="{AB744FCD-156B-7126-5D81-3AD38FEECEF9}"/>
              </a:ext>
            </a:extLst>
          </p:cNvPr>
          <p:cNvSpPr txBox="1"/>
          <p:nvPr/>
        </p:nvSpPr>
        <p:spPr>
          <a:xfrm>
            <a:off x="1956816" y="6318504"/>
            <a:ext cx="2113715"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a:t>Motor Servo </a:t>
            </a:r>
            <a:r>
              <a:rPr lang="en-US" dirty="0" err="1"/>
              <a:t>thế</a:t>
            </a:r>
            <a:r>
              <a:rPr lang="en-US" dirty="0"/>
              <a:t> </a:t>
            </a:r>
            <a:r>
              <a:rPr lang="en-US" dirty="0" err="1"/>
              <a:t>hệ</a:t>
            </a:r>
            <a:r>
              <a:rPr lang="en-US" dirty="0"/>
              <a:t> </a:t>
            </a:r>
            <a:r>
              <a:rPr lang="en-US" dirty="0" err="1"/>
              <a:t>mới</a:t>
            </a:r>
            <a:r>
              <a:rPr lang="en-US" dirty="0"/>
              <a:t> </a:t>
            </a:r>
            <a:r>
              <a:rPr lang="en-US" dirty="0" err="1"/>
              <a:t>của</a:t>
            </a:r>
            <a:r>
              <a:rPr lang="en-US" dirty="0"/>
              <a:t> </a:t>
            </a:r>
            <a:r>
              <a:rPr lang="en-US" dirty="0" err="1"/>
              <a:t>Đài</a:t>
            </a:r>
            <a:r>
              <a:rPr lang="en-US" dirty="0"/>
              <a:t> Loan</a:t>
            </a:r>
          </a:p>
          <a:p>
            <a:r>
              <a:rPr lang="en-US" b="0" dirty="0"/>
              <a:t>Taiwan’s new </a:t>
            </a:r>
            <a:r>
              <a:rPr lang="en-US" b="0"/>
              <a:t>generation </a:t>
            </a:r>
            <a:r>
              <a:rPr lang="en-US" b="0" smtClean="0"/>
              <a:t>Servo </a:t>
            </a:r>
            <a:r>
              <a:rPr lang="en-US" b="0" dirty="0"/>
              <a:t>Motor</a:t>
            </a:r>
          </a:p>
        </p:txBody>
      </p:sp>
      <p:sp>
        <p:nvSpPr>
          <p:cNvPr id="51" name="TextBox 50">
            <a:extLst>
              <a:ext uri="{FF2B5EF4-FFF2-40B4-BE49-F238E27FC236}">
                <a16:creationId xmlns:a16="http://schemas.microsoft.com/office/drawing/2014/main" id="{13F8D697-A050-3021-E0C9-7ECBE4EEB7F0}"/>
              </a:ext>
            </a:extLst>
          </p:cNvPr>
          <p:cNvSpPr txBox="1"/>
          <p:nvPr/>
        </p:nvSpPr>
        <p:spPr>
          <a:xfrm>
            <a:off x="3858768" y="6318504"/>
            <a:ext cx="1801100"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a:t>Precision oil lubrication system</a:t>
            </a:r>
          </a:p>
          <a:p>
            <a:r>
              <a:rPr lang="en-US" b="0" dirty="0" err="1"/>
              <a:t>Hệ</a:t>
            </a:r>
            <a:r>
              <a:rPr lang="en-US" b="0" dirty="0"/>
              <a:t> </a:t>
            </a:r>
            <a:r>
              <a:rPr lang="en-US" b="0" dirty="0" err="1"/>
              <a:t>thống</a:t>
            </a:r>
            <a:r>
              <a:rPr lang="en-US" b="0" dirty="0"/>
              <a:t> </a:t>
            </a:r>
            <a:r>
              <a:rPr lang="en-US" b="0" dirty="0" err="1"/>
              <a:t>bôi</a:t>
            </a:r>
            <a:r>
              <a:rPr lang="en-US" b="0" dirty="0"/>
              <a:t> </a:t>
            </a:r>
            <a:r>
              <a:rPr lang="en-US" b="0" dirty="0" err="1"/>
              <a:t>trơn</a:t>
            </a:r>
            <a:r>
              <a:rPr lang="en-US" b="0" dirty="0"/>
              <a:t> </a:t>
            </a:r>
            <a:r>
              <a:rPr lang="en-US" b="0" dirty="0" err="1"/>
              <a:t>tự</a:t>
            </a:r>
            <a:r>
              <a:rPr lang="en-US" b="0" dirty="0"/>
              <a:t> </a:t>
            </a:r>
            <a:r>
              <a:rPr lang="en-US" b="0" dirty="0" err="1"/>
              <a:t>động</a:t>
            </a:r>
            <a:r>
              <a:rPr lang="en-US" b="0" dirty="0"/>
              <a:t> </a:t>
            </a:r>
            <a:r>
              <a:rPr lang="en-US" b="0" dirty="0" err="1"/>
              <a:t>chính</a:t>
            </a:r>
            <a:r>
              <a:rPr lang="en-US" b="0" dirty="0"/>
              <a:t> </a:t>
            </a:r>
            <a:r>
              <a:rPr lang="en-US" b="0" dirty="0" err="1"/>
              <a:t>xác</a:t>
            </a:r>
            <a:endParaRPr lang="en-US" b="0" dirty="0"/>
          </a:p>
        </p:txBody>
      </p:sp>
      <p:pic>
        <p:nvPicPr>
          <p:cNvPr id="52" name="Picture 51">
            <a:extLst>
              <a:ext uri="{FF2B5EF4-FFF2-40B4-BE49-F238E27FC236}">
                <a16:creationId xmlns:a16="http://schemas.microsoft.com/office/drawing/2014/main" id="{85A06F7F-9FFC-1F32-7DC8-7E9F19457F4A}"/>
              </a:ext>
            </a:extLst>
          </p:cNvPr>
          <p:cNvPicPr>
            <a:picLocks noChangeAspect="1"/>
          </p:cNvPicPr>
          <p:nvPr/>
        </p:nvPicPr>
        <p:blipFill>
          <a:blip r:embed="rId5"/>
          <a:stretch>
            <a:fillRect/>
          </a:stretch>
        </p:blipFill>
        <p:spPr>
          <a:xfrm>
            <a:off x="2138400" y="3977640"/>
            <a:ext cx="1368699" cy="1035566"/>
          </a:xfrm>
          <a:prstGeom prst="rect">
            <a:avLst/>
          </a:prstGeom>
        </p:spPr>
      </p:pic>
      <p:pic>
        <p:nvPicPr>
          <p:cNvPr id="53" name="Picture 52">
            <a:extLst>
              <a:ext uri="{FF2B5EF4-FFF2-40B4-BE49-F238E27FC236}">
                <a16:creationId xmlns:a16="http://schemas.microsoft.com/office/drawing/2014/main" id="{F152D1CC-E45F-ADA8-5008-A864D4985F0F}"/>
              </a:ext>
            </a:extLst>
          </p:cNvPr>
          <p:cNvPicPr>
            <a:picLocks noChangeAspect="1"/>
          </p:cNvPicPr>
          <p:nvPr/>
        </p:nvPicPr>
        <p:blipFill>
          <a:blip r:embed="rId6"/>
          <a:stretch>
            <a:fillRect/>
          </a:stretch>
        </p:blipFill>
        <p:spPr>
          <a:xfrm>
            <a:off x="3947700" y="3976906"/>
            <a:ext cx="1336145" cy="1012778"/>
          </a:xfrm>
          <a:prstGeom prst="rect">
            <a:avLst/>
          </a:prstGeom>
        </p:spPr>
      </p:pic>
      <p:pic>
        <p:nvPicPr>
          <p:cNvPr id="54" name="Picture 53">
            <a:extLst>
              <a:ext uri="{FF2B5EF4-FFF2-40B4-BE49-F238E27FC236}">
                <a16:creationId xmlns:a16="http://schemas.microsoft.com/office/drawing/2014/main" id="{F0947D6E-839A-B206-641B-E7FBEE80111B}"/>
              </a:ext>
            </a:extLst>
          </p:cNvPr>
          <p:cNvPicPr>
            <a:picLocks noChangeAspect="1"/>
          </p:cNvPicPr>
          <p:nvPr/>
        </p:nvPicPr>
        <p:blipFill>
          <a:blip r:embed="rId7"/>
          <a:stretch>
            <a:fillRect/>
          </a:stretch>
        </p:blipFill>
        <p:spPr>
          <a:xfrm>
            <a:off x="338328" y="5406886"/>
            <a:ext cx="1265147" cy="899449"/>
          </a:xfrm>
          <a:prstGeom prst="rect">
            <a:avLst/>
          </a:prstGeom>
        </p:spPr>
      </p:pic>
      <p:pic>
        <p:nvPicPr>
          <p:cNvPr id="55" name="Picture 54">
            <a:extLst>
              <a:ext uri="{FF2B5EF4-FFF2-40B4-BE49-F238E27FC236}">
                <a16:creationId xmlns:a16="http://schemas.microsoft.com/office/drawing/2014/main" id="{1F205AFB-AFCF-0B14-5A05-3F3A2AF8B20E}"/>
              </a:ext>
            </a:extLst>
          </p:cNvPr>
          <p:cNvPicPr>
            <a:picLocks noChangeAspect="1"/>
          </p:cNvPicPr>
          <p:nvPr/>
        </p:nvPicPr>
        <p:blipFill>
          <a:blip r:embed="rId8"/>
          <a:stretch>
            <a:fillRect/>
          </a:stretch>
        </p:blipFill>
        <p:spPr>
          <a:xfrm>
            <a:off x="2136648" y="5406886"/>
            <a:ext cx="1378193" cy="898254"/>
          </a:xfrm>
          <a:prstGeom prst="rect">
            <a:avLst/>
          </a:prstGeom>
        </p:spPr>
      </p:pic>
      <p:pic>
        <p:nvPicPr>
          <p:cNvPr id="56" name="Picture 55">
            <a:extLst>
              <a:ext uri="{FF2B5EF4-FFF2-40B4-BE49-F238E27FC236}">
                <a16:creationId xmlns:a16="http://schemas.microsoft.com/office/drawing/2014/main" id="{53200C69-415B-231E-F1FF-7F101B608265}"/>
              </a:ext>
            </a:extLst>
          </p:cNvPr>
          <p:cNvPicPr>
            <a:picLocks noChangeAspect="1"/>
          </p:cNvPicPr>
          <p:nvPr/>
        </p:nvPicPr>
        <p:blipFill>
          <a:blip r:embed="rId9"/>
          <a:stretch>
            <a:fillRect/>
          </a:stretch>
        </p:blipFill>
        <p:spPr>
          <a:xfrm>
            <a:off x="3950208" y="5407200"/>
            <a:ext cx="1332648" cy="941687"/>
          </a:xfrm>
          <a:prstGeom prst="rect">
            <a:avLst/>
          </a:prstGeom>
        </p:spPr>
      </p:pic>
      <p:pic>
        <p:nvPicPr>
          <p:cNvPr id="57" name="Picture 24">
            <a:extLst>
              <a:ext uri="{FF2B5EF4-FFF2-40B4-BE49-F238E27FC236}">
                <a16:creationId xmlns:a16="http://schemas.microsoft.com/office/drawing/2014/main" id="{D456A734-8D29-9D10-6097-E34D37ACD194}"/>
              </a:ext>
            </a:extLst>
          </p:cNvPr>
          <p:cNvPicPr>
            <a:picLocks noChangeAspect="1"/>
          </p:cNvPicPr>
          <p:nvPr/>
        </p:nvPicPr>
        <p:blipFill>
          <a:blip r:embed="rId10"/>
          <a:stretch>
            <a:fillRect/>
          </a:stretch>
        </p:blipFill>
        <p:spPr>
          <a:xfrm>
            <a:off x="337342" y="3977640"/>
            <a:ext cx="1305464" cy="1016632"/>
          </a:xfrm>
          <a:prstGeom prst="rect">
            <a:avLst/>
          </a:prstGeom>
        </p:spPr>
      </p:pic>
      <p:sp>
        <p:nvSpPr>
          <p:cNvPr id="8" name="Slide Number Placeholder 7"/>
          <p:cNvSpPr>
            <a:spLocks noGrp="1"/>
          </p:cNvSpPr>
          <p:nvPr>
            <p:ph type="sldNum" sz="quarter" idx="12"/>
          </p:nvPr>
        </p:nvSpPr>
        <p:spPr/>
        <p:txBody>
          <a:bodyPr vert="horz" lIns="91440" tIns="45720" rIns="91440" bIns="45720" rtlCol="0" anchor="ctr"/>
          <a:lstStyle/>
          <a:p>
            <a:r>
              <a:rPr lang="en-US" b="1" smtClean="0">
                <a:solidFill>
                  <a:srgbClr val="006600"/>
                </a:solidFill>
              </a:rPr>
              <a:t>12</a:t>
            </a:r>
            <a:endParaRPr lang="en-US" b="1" dirty="0">
              <a:solidFill>
                <a:srgbClr val="006600"/>
              </a:solidFill>
            </a:endParaRPr>
          </a:p>
        </p:txBody>
      </p:sp>
      <p:pic>
        <p:nvPicPr>
          <p:cNvPr id="35" name="Picture 34">
            <a:extLst>
              <a:ext uri="{FF2B5EF4-FFF2-40B4-BE49-F238E27FC236}">
                <a16:creationId xmlns:a16="http://schemas.microsoft.com/office/drawing/2014/main" id="{90D02F9B-1BA7-BC80-058B-4084BE87F978}"/>
              </a:ext>
            </a:extLst>
          </p:cNvPr>
          <p:cNvPicPr>
            <a:picLocks noChangeAspect="1"/>
          </p:cNvPicPr>
          <p:nvPr/>
        </p:nvPicPr>
        <p:blipFill>
          <a:blip r:embed="rId11"/>
          <a:stretch>
            <a:fillRect/>
          </a:stretch>
        </p:blipFill>
        <p:spPr>
          <a:xfrm>
            <a:off x="11455382" y="6107281"/>
            <a:ext cx="573189" cy="573189"/>
          </a:xfrm>
          <a:prstGeom prst="rect">
            <a:avLst/>
          </a:prstGeom>
        </p:spPr>
      </p:pic>
      <p:sp>
        <p:nvSpPr>
          <p:cNvPr id="31" name="TextBox 45">
            <a:extLst>
              <a:ext uri="{FF2B5EF4-FFF2-40B4-BE49-F238E27FC236}">
                <a16:creationId xmlns:a16="http://schemas.microsoft.com/office/drawing/2014/main" id="{5CFC2755-55FB-CB30-A54D-8CE8A2201ED2}"/>
              </a:ext>
            </a:extLst>
          </p:cNvPr>
          <p:cNvSpPr txBox="1"/>
          <p:nvPr/>
        </p:nvSpPr>
        <p:spPr>
          <a:xfrm>
            <a:off x="9174091" y="4051832"/>
            <a:ext cx="2567885"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34" name="TextBox 33">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graphicFrame>
        <p:nvGraphicFramePr>
          <p:cNvPr id="30"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45615440"/>
              </p:ext>
            </p:extLst>
          </p:nvPr>
        </p:nvGraphicFramePr>
        <p:xfrm>
          <a:off x="5341619" y="4328327"/>
          <a:ext cx="6343561" cy="1610350"/>
        </p:xfrm>
        <a:graphic>
          <a:graphicData uri="http://schemas.openxmlformats.org/drawingml/2006/table">
            <a:tbl>
              <a:tblPr bandRow="1">
                <a:tableStyleId>{7E9639D4-E3E2-4D34-9284-5A2195B3D0D7}</a:tableStyleId>
              </a:tblPr>
              <a:tblGrid>
                <a:gridCol w="1143001">
                  <a:extLst>
                    <a:ext uri="{9D8B030D-6E8A-4147-A177-3AD203B41FA5}">
                      <a16:colId xmlns:a16="http://schemas.microsoft.com/office/drawing/2014/main" val="2789679717"/>
                    </a:ext>
                  </a:extLst>
                </a:gridCol>
                <a:gridCol w="891540">
                  <a:extLst>
                    <a:ext uri="{9D8B030D-6E8A-4147-A177-3AD203B41FA5}">
                      <a16:colId xmlns:a16="http://schemas.microsoft.com/office/drawing/2014/main" val="1004352861"/>
                    </a:ext>
                  </a:extLst>
                </a:gridCol>
                <a:gridCol w="1402080">
                  <a:extLst>
                    <a:ext uri="{9D8B030D-6E8A-4147-A177-3AD203B41FA5}">
                      <a16:colId xmlns:a16="http://schemas.microsoft.com/office/drawing/2014/main" val="818998682"/>
                    </a:ext>
                  </a:extLst>
                </a:gridCol>
                <a:gridCol w="929640">
                  <a:extLst>
                    <a:ext uri="{9D8B030D-6E8A-4147-A177-3AD203B41FA5}">
                      <a16:colId xmlns:a16="http://schemas.microsoft.com/office/drawing/2014/main" val="70742874"/>
                    </a:ext>
                  </a:extLst>
                </a:gridCol>
                <a:gridCol w="944880">
                  <a:extLst>
                    <a:ext uri="{9D8B030D-6E8A-4147-A177-3AD203B41FA5}">
                      <a16:colId xmlns:a16="http://schemas.microsoft.com/office/drawing/2014/main" val="599442284"/>
                    </a:ext>
                  </a:extLst>
                </a:gridCol>
                <a:gridCol w="1032420">
                  <a:extLst>
                    <a:ext uri="{9D8B030D-6E8A-4147-A177-3AD203B41FA5}">
                      <a16:colId xmlns:a16="http://schemas.microsoft.com/office/drawing/2014/main" val="808244865"/>
                    </a:ext>
                  </a:extLst>
                </a:gridCol>
              </a:tblGrid>
              <a:tr h="278722">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2440x1220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24000 </a:t>
                      </a:r>
                      <a:r>
                        <a:rPr lang="en-US" sz="850" b="1" noProof="1">
                          <a:latin typeface="Calibri" panose="020F0502020204030204" pitchFamily="34" charset="0"/>
                          <a:ea typeface="Cascadia Code" panose="020B0609020000020004" pitchFamily="49" charset="0"/>
                          <a:cs typeface="Calibri" panose="020F0502020204030204" pitchFamily="34" charset="0"/>
                        </a:rPr>
                        <a:t>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262647">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Hành</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trình di chuyển</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Traveling</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zone</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a:t>
                      </a:r>
                      <a:r>
                        <a:rPr lang="en-US" sz="850" b="1" kern="1200" baseline="0" smtClean="0">
                          <a:solidFill>
                            <a:schemeClr val="tx1"/>
                          </a:solidFill>
                          <a:latin typeface="Calibri" panose="020F0502020204030204" pitchFamily="34" charset="0"/>
                          <a:ea typeface="Cascadia Code" panose="020B0609020000020004" pitchFamily="49" charset="0"/>
                          <a:cs typeface="Calibri" panose="020F0502020204030204" pitchFamily="34" charset="0"/>
                        </a:rPr>
                        <a:t> 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Điện</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áp làm việc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Working</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voltage</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380V/3P/50Hz</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252919">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80</a:t>
                      </a:r>
                      <a:r>
                        <a:rPr lang="en-US" sz="850" b="1" baseline="0" smtClean="0">
                          <a:latin typeface="Calibri" panose="020F0502020204030204" pitchFamily="34" charset="0"/>
                          <a:ea typeface="Cascadia Code" panose="020B0609020000020004" pitchFamily="49" charset="0"/>
                          <a:cs typeface="Calibri" panose="020F0502020204030204" pitchFamily="34" charset="0"/>
                        </a:rPr>
                        <a:t> m/min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72375">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9.0 Kw</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96137">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12-30 </a:t>
                      </a:r>
                      <a:r>
                        <a:rPr lang="en-US" sz="850" b="1"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Cữ</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định vị</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Locate method</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Tree>
    <p:extLst>
      <p:ext uri="{BB962C8B-B14F-4D97-AF65-F5344CB8AC3E}">
        <p14:creationId xmlns:p14="http://schemas.microsoft.com/office/powerpoint/2010/main" val="3464081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42" y="2294635"/>
            <a:ext cx="5755143" cy="31042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 y="2267526"/>
            <a:ext cx="5870720" cy="3081656"/>
          </a:xfrm>
          <a:prstGeom prst="rect">
            <a:avLst/>
          </a:prstGeom>
        </p:spPr>
      </p:pic>
      <p:pic>
        <p:nvPicPr>
          <p:cNvPr id="4" name="Hình ảnh 3">
            <a:extLst>
              <a:ext uri="{FF2B5EF4-FFF2-40B4-BE49-F238E27FC236}">
                <a16:creationId xmlns:a16="http://schemas.microsoft.com/office/drawing/2014/main" id="{2EAC72A5-BA19-2740-2FCA-B14596120897}"/>
              </a:ext>
            </a:extLst>
          </p:cNvPr>
          <p:cNvPicPr>
            <a:picLocks noChangeAspect="1"/>
          </p:cNvPicPr>
          <p:nvPr/>
        </p:nvPicPr>
        <p:blipFill>
          <a:blip r:embed="rId4"/>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GJ-2645/2845</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KHOAN NGANG TỐC ĐỘ CAO ĐỊNH VỊ BẰNG LASER</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Laser high speed side hole drill</a:t>
            </a:r>
          </a:p>
        </p:txBody>
      </p:sp>
      <p:pic>
        <p:nvPicPr>
          <p:cNvPr id="13" name="Picture 12" descr="A close-up of a machine&#10;&#10;Description automatically generated">
            <a:extLst>
              <a:ext uri="{FF2B5EF4-FFF2-40B4-BE49-F238E27FC236}">
                <a16:creationId xmlns:a16="http://schemas.microsoft.com/office/drawing/2014/main" id="{934C6730-C5F3-7B15-5B42-DE1868562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76" y="219456"/>
            <a:ext cx="1424634" cy="1874520"/>
          </a:xfrm>
          <a:prstGeom prst="rect">
            <a:avLst/>
          </a:prstGeom>
        </p:spPr>
      </p:pic>
      <p:sp>
        <p:nvSpPr>
          <p:cNvPr id="16" name="TextBox 15">
            <a:extLst>
              <a:ext uri="{FF2B5EF4-FFF2-40B4-BE49-F238E27FC236}">
                <a16:creationId xmlns:a16="http://schemas.microsoft.com/office/drawing/2014/main" id="{E26A1427-911E-EF72-2C16-7E57D8EA865C}"/>
              </a:ext>
            </a:extLst>
          </p:cNvPr>
          <p:cNvSpPr txBox="1"/>
          <p:nvPr/>
        </p:nvSpPr>
        <p:spPr>
          <a:xfrm>
            <a:off x="402336" y="5349182"/>
            <a:ext cx="5640833" cy="492443"/>
          </a:xfrm>
          <a:prstGeom prst="rect">
            <a:avLst/>
          </a:prstGeom>
          <a:noFill/>
        </p:spPr>
        <p:txBody>
          <a:bodyPr wrap="square" rtlCol="0">
            <a:spAutoFit/>
          </a:bodyPr>
          <a:lstStyle/>
          <a:p>
            <a:pPr algn="ct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KHOAN NGANG BA VÙNG ĐỊNH VỊ CHÍNH XÁC</a:t>
            </a:r>
          </a:p>
          <a:p>
            <a:pPr algn="ctr"/>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Three zone side hole drilling precise for positioning</a:t>
            </a:r>
          </a:p>
        </p:txBody>
      </p:sp>
      <p:sp>
        <p:nvSpPr>
          <p:cNvPr id="19" name="TextBox 18">
            <a:extLst>
              <a:ext uri="{FF2B5EF4-FFF2-40B4-BE49-F238E27FC236}">
                <a16:creationId xmlns:a16="http://schemas.microsoft.com/office/drawing/2014/main" id="{E26A1427-911E-EF72-2C16-7E57D8EA865C}"/>
              </a:ext>
            </a:extLst>
          </p:cNvPr>
          <p:cNvSpPr txBox="1"/>
          <p:nvPr/>
        </p:nvSpPr>
        <p:spPr>
          <a:xfrm>
            <a:off x="6309598" y="5349182"/>
            <a:ext cx="5640833" cy="492443"/>
          </a:xfrm>
          <a:prstGeom prst="rect">
            <a:avLst/>
          </a:prstGeom>
          <a:noFill/>
        </p:spPr>
        <p:txBody>
          <a:bodyPr wrap="square" rtlCol="0">
            <a:spAutoFit/>
          </a:bodyPr>
          <a:lstStyle/>
          <a:p>
            <a:pPr algn="ct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BỘ KHOAN ĐÔI CHÍNH XÁC CAO </a:t>
            </a:r>
          </a:p>
          <a:p>
            <a:pPr algn="ctr"/>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High precision double drill package </a:t>
            </a:r>
          </a:p>
        </p:txBody>
      </p:sp>
      <p:sp>
        <p:nvSpPr>
          <p:cNvPr id="6" name="Slide Number Placeholder 5"/>
          <p:cNvSpPr>
            <a:spLocks noGrp="1"/>
          </p:cNvSpPr>
          <p:nvPr>
            <p:ph type="sldNum" sz="quarter" idx="12"/>
          </p:nvPr>
        </p:nvSpPr>
        <p:spPr/>
        <p:txBody>
          <a:bodyPr vert="horz" lIns="91440" tIns="45720" rIns="91440" bIns="45720" rtlCol="0" anchor="ctr"/>
          <a:lstStyle/>
          <a:p>
            <a:r>
              <a:rPr lang="en-US" b="1" smtClean="0">
                <a:solidFill>
                  <a:srgbClr val="006600"/>
                </a:solidFill>
              </a:rPr>
              <a:t>13</a:t>
            </a:r>
            <a:endParaRPr lang="en-US" b="1" dirty="0">
              <a:solidFill>
                <a:srgbClr val="006600"/>
              </a:solidFill>
            </a:endParaRPr>
          </a:p>
        </p:txBody>
      </p:sp>
      <p:pic>
        <p:nvPicPr>
          <p:cNvPr id="18" name="Picture 17">
            <a:extLst>
              <a:ext uri="{FF2B5EF4-FFF2-40B4-BE49-F238E27FC236}">
                <a16:creationId xmlns:a16="http://schemas.microsoft.com/office/drawing/2014/main" id="{90D02F9B-1BA7-BC80-058B-4084BE87F978}"/>
              </a:ext>
            </a:extLst>
          </p:cNvPr>
          <p:cNvPicPr>
            <a:picLocks noChangeAspect="1"/>
          </p:cNvPicPr>
          <p:nvPr/>
        </p:nvPicPr>
        <p:blipFill>
          <a:blip r:embed="rId6"/>
          <a:stretch>
            <a:fillRect/>
          </a:stretch>
        </p:blipFill>
        <p:spPr>
          <a:xfrm>
            <a:off x="11455382" y="6107281"/>
            <a:ext cx="573189" cy="573189"/>
          </a:xfrm>
          <a:prstGeom prst="rect">
            <a:avLst/>
          </a:prstGeom>
        </p:spPr>
      </p:pic>
    </p:spTree>
    <p:extLst>
      <p:ext uri="{BB962C8B-B14F-4D97-AF65-F5344CB8AC3E}">
        <p14:creationId xmlns:p14="http://schemas.microsoft.com/office/powerpoint/2010/main" val="1896847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39B70E7-1785-2D51-13C3-ACC54170C521}"/>
              </a:ext>
            </a:extLst>
          </p:cNvPr>
          <p:cNvPicPr>
            <a:picLocks noChangeAspect="1"/>
          </p:cNvPicPr>
          <p:nvPr/>
        </p:nvPicPr>
        <p:blipFill>
          <a:blip r:embed="rId2"/>
          <a:stretch>
            <a:fillRect/>
          </a:stretch>
        </p:blipFill>
        <p:spPr>
          <a:xfrm flipH="1">
            <a:off x="10505745" y="6136440"/>
            <a:ext cx="697691" cy="497419"/>
          </a:xfrm>
          <a:prstGeom prst="rect">
            <a:avLst/>
          </a:prstGeom>
        </p:spPr>
      </p:pic>
      <p:sp>
        <p:nvSpPr>
          <p:cNvPr id="7" name="TextBox 6">
            <a:extLst>
              <a:ext uri="{FF2B5EF4-FFF2-40B4-BE49-F238E27FC236}">
                <a16:creationId xmlns:a16="http://schemas.microsoft.com/office/drawing/2014/main" id="{BB699906-A749-F307-96F2-12DE45D81CE2}"/>
              </a:ext>
            </a:extLst>
          </p:cNvPr>
          <p:cNvSpPr txBox="1"/>
          <p:nvPr/>
        </p:nvSpPr>
        <p:spPr>
          <a:xfrm>
            <a:off x="162000" y="2102400"/>
            <a:ext cx="5459914" cy="996427"/>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Định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vị</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bằng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cảm</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biến</a:t>
            </a:r>
            <a:r>
              <a:rPr lang="en-US" sz="1125" b="1" dirty="0">
                <a:latin typeface="Calibri" panose="020F0502020204030204" pitchFamily="34" charset="0"/>
                <a:ea typeface="Cascadia Code" panose="020B0609020000020004" pitchFamily="49" charset="0"/>
                <a:cs typeface="Calibri" panose="020F0502020204030204" pitchFamily="34" charset="0"/>
              </a:rPr>
              <a:t> laser, </a:t>
            </a:r>
            <a:r>
              <a:rPr lang="en-US" sz="1125" b="1" dirty="0" err="1">
                <a:latin typeface="Calibri" panose="020F0502020204030204" pitchFamily="34" charset="0"/>
                <a:ea typeface="Cascadia Code" panose="020B0609020000020004" pitchFamily="49" charset="0"/>
                <a:cs typeface="Calibri" panose="020F0502020204030204" pitchFamily="34" charset="0"/>
              </a:rPr>
              <a:t>giúp</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nâng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chính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xác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khi</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a:t>
            </a:r>
          </a:p>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Độ</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chính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xác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của</a:t>
            </a:r>
            <a:r>
              <a:rPr lang="en-US" sz="1125" b="1" dirty="0">
                <a:latin typeface="Calibri" panose="020F0502020204030204" pitchFamily="34" charset="0"/>
                <a:ea typeface="Cascadia Code" panose="020B0609020000020004" pitchFamily="49" charset="0"/>
                <a:cs typeface="Calibri" panose="020F0502020204030204" pitchFamily="34" charset="0"/>
              </a:rPr>
              <a:t> ray </a:t>
            </a:r>
            <a:r>
              <a:rPr lang="en-US" sz="1125" b="1" dirty="0" err="1">
                <a:latin typeface="Calibri" panose="020F0502020204030204" pitchFamily="34" charset="0"/>
                <a:ea typeface="Cascadia Code" panose="020B0609020000020004" pitchFamily="49" charset="0"/>
                <a:cs typeface="Calibri" panose="020F0502020204030204" pitchFamily="34" charset="0"/>
              </a:rPr>
              <a:t>cho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mượt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mà</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hệ</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thống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điều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khiển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của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Đức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giúp</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nâng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tốc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và</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hiệu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suất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a:t>
            </a:r>
            <a:r>
              <a:rPr lang="vi-VN" sz="1125" b="1" dirty="0">
                <a:latin typeface="Calibri" panose="020F0502020204030204" pitchFamily="34" charset="0"/>
                <a:ea typeface="Cascadia Code" panose="020B0609020000020004" pitchFamily="49" charset="0"/>
                <a:cs typeface="Calibri" panose="020F0502020204030204" pitchFamily="34" charset="0"/>
              </a:rPr>
              <a:t>	 </a:t>
            </a: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Laser sensing positioning, precision hole machining, improve machining accuracy. </a:t>
            </a:r>
          </a:p>
          <a:p>
            <a:pPr algn="just"/>
            <a:r>
              <a:rPr lang="en-US" sz="950" dirty="0">
                <a:ea typeface="Cascadia Code" panose="020B0609020000020004" pitchFamily="49" charset="0"/>
                <a:cs typeface="Times New Roman" panose="02020603050405020304" pitchFamily="18" charset="0"/>
              </a:rPr>
              <a:t>Precision rails for smooth operation, German control system for increased processing speed and efficiency.</a:t>
            </a:r>
          </a:p>
        </p:txBody>
      </p:sp>
      <p:pic>
        <p:nvPicPr>
          <p:cNvPr id="19" name="Picture 18" descr="A close-up of a machine&#10;&#10;Description automatically generated">
            <a:extLst>
              <a:ext uri="{FF2B5EF4-FFF2-40B4-BE49-F238E27FC236}">
                <a16:creationId xmlns:a16="http://schemas.microsoft.com/office/drawing/2014/main" id="{934C6730-C5F3-7B15-5B42-DE1868562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 y="219456"/>
            <a:ext cx="1424634" cy="1874520"/>
          </a:xfrm>
          <a:prstGeom prst="rect">
            <a:avLst/>
          </a:prstGeom>
        </p:spPr>
      </p:pic>
      <p:sp>
        <p:nvSpPr>
          <p:cNvPr id="20" name="TextBox 19">
            <a:extLst>
              <a:ext uri="{FF2B5EF4-FFF2-40B4-BE49-F238E27FC236}">
                <a16:creationId xmlns:a16="http://schemas.microsoft.com/office/drawing/2014/main" id="{2223B87C-5012-EABA-F5DD-936697E0F862}"/>
              </a:ext>
            </a:extLst>
          </p:cNvPr>
          <p:cNvSpPr txBox="1"/>
          <p:nvPr/>
        </p:nvSpPr>
        <p:spPr>
          <a:xfrm>
            <a:off x="5844454" y="2342834"/>
            <a:ext cx="2317438"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Bộ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khoan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đôi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chính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xác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cao</a:t>
            </a:r>
            <a:r>
              <a:rPr lang="en-US" sz="800" dirty="0">
                <a:solidFill>
                  <a:srgbClr val="002060"/>
                </a:solidFill>
                <a:ea typeface="Cascadia Code" panose="020B0609020000020004" pitchFamily="49" charset="0"/>
                <a:cs typeface="Times New Roman" panose="02020603050405020304" pitchFamily="18" charset="0"/>
              </a:rPr>
              <a:t>	 </a:t>
            </a:r>
          </a:p>
          <a:p>
            <a:r>
              <a:rPr lang="en-US" sz="800" dirty="0">
                <a:solidFill>
                  <a:srgbClr val="002060"/>
                </a:solidFill>
                <a:ea typeface="Cascadia Code" panose="020B0609020000020004" pitchFamily="49" charset="0"/>
                <a:cs typeface="Times New Roman" panose="02020603050405020304" pitchFamily="18" charset="0"/>
              </a:rPr>
              <a:t>Precision double drill package </a:t>
            </a:r>
          </a:p>
        </p:txBody>
      </p:sp>
      <p:pic>
        <p:nvPicPr>
          <p:cNvPr id="21" name="Picture 20" descr="A close-up of a control panel&#10;&#10;Description automatically generated">
            <a:extLst>
              <a:ext uri="{FF2B5EF4-FFF2-40B4-BE49-F238E27FC236}">
                <a16:creationId xmlns:a16="http://schemas.microsoft.com/office/drawing/2014/main" id="{E30530A0-73E7-2A16-75CC-7160D429C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3896" y="3011576"/>
            <a:ext cx="1802325" cy="1183500"/>
          </a:xfrm>
          <a:prstGeom prst="rect">
            <a:avLst/>
          </a:prstGeom>
        </p:spPr>
      </p:pic>
      <p:pic>
        <p:nvPicPr>
          <p:cNvPr id="22" name="Picture 21" descr="A close-up of a metal device&#10;&#10;Description automatically generated">
            <a:extLst>
              <a:ext uri="{FF2B5EF4-FFF2-40B4-BE49-F238E27FC236}">
                <a16:creationId xmlns:a16="http://schemas.microsoft.com/office/drawing/2014/main" id="{12D91D4C-AD3F-A766-EACE-D0B6AD7FB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933" y="1283923"/>
            <a:ext cx="1645008" cy="1091077"/>
          </a:xfrm>
          <a:prstGeom prst="rect">
            <a:avLst/>
          </a:prstGeom>
        </p:spPr>
      </p:pic>
      <p:pic>
        <p:nvPicPr>
          <p:cNvPr id="23" name="Picture 22" descr="A close-up of a machine&#10;&#10;Description automatically generated">
            <a:extLst>
              <a:ext uri="{FF2B5EF4-FFF2-40B4-BE49-F238E27FC236}">
                <a16:creationId xmlns:a16="http://schemas.microsoft.com/office/drawing/2014/main" id="{F090881F-A152-54DF-E15D-D4EE2C144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3896" y="1293801"/>
            <a:ext cx="1677433" cy="1056172"/>
          </a:xfrm>
          <a:prstGeom prst="rect">
            <a:avLst/>
          </a:prstGeom>
        </p:spPr>
      </p:pic>
      <p:pic>
        <p:nvPicPr>
          <p:cNvPr id="24" name="Picture 23" descr="A machine with metal legs&#10;&#10;Description automatically generated">
            <a:extLst>
              <a:ext uri="{FF2B5EF4-FFF2-40B4-BE49-F238E27FC236}">
                <a16:creationId xmlns:a16="http://schemas.microsoft.com/office/drawing/2014/main" id="{BD99FD96-861A-F4ED-7898-38A27F59B7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292" y="3011576"/>
            <a:ext cx="1882626" cy="1173797"/>
          </a:xfrm>
          <a:prstGeom prst="rect">
            <a:avLst/>
          </a:prstGeom>
        </p:spPr>
      </p:pic>
      <p:pic>
        <p:nvPicPr>
          <p:cNvPr id="26" name="Picture 25" descr="A close-up of a machine&#10;&#10;Description automatically generated">
            <a:extLst>
              <a:ext uri="{FF2B5EF4-FFF2-40B4-BE49-F238E27FC236}">
                <a16:creationId xmlns:a16="http://schemas.microsoft.com/office/drawing/2014/main" id="{04741583-794F-7B31-C1A6-90E5F478D8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1933" y="3011576"/>
            <a:ext cx="1650533" cy="1191289"/>
          </a:xfrm>
          <a:prstGeom prst="rect">
            <a:avLst/>
          </a:prstGeom>
        </p:spPr>
      </p:pic>
      <p:pic>
        <p:nvPicPr>
          <p:cNvPr id="31" name="Picture 30" descr="Close-up of a machine&#10;&#10;Description automatically generated">
            <a:extLst>
              <a:ext uri="{FF2B5EF4-FFF2-40B4-BE49-F238E27FC236}">
                <a16:creationId xmlns:a16="http://schemas.microsoft.com/office/drawing/2014/main" id="{86B1DEE7-13F4-3D76-9CF6-1C0CF7807A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5293" y="1302776"/>
            <a:ext cx="1882626" cy="1076231"/>
          </a:xfrm>
          <a:prstGeom prst="rect">
            <a:avLst/>
          </a:prstGeom>
        </p:spPr>
      </p:pic>
      <p:sp>
        <p:nvSpPr>
          <p:cNvPr id="40" name="TextBox 39">
            <a:extLst>
              <a:ext uri="{FF2B5EF4-FFF2-40B4-BE49-F238E27FC236}">
                <a16:creationId xmlns:a16="http://schemas.microsoft.com/office/drawing/2014/main" id="{6FFEC098-AA64-C9A3-6D55-411F4D9CAF1A}"/>
              </a:ext>
            </a:extLst>
          </p:cNvPr>
          <p:cNvSpPr txBox="1"/>
          <p:nvPr/>
        </p:nvSpPr>
        <p:spPr>
          <a:xfrm>
            <a:off x="7924433" y="2366616"/>
            <a:ext cx="2317438"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Đầu</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dò</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định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vị</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bằng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cảm</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biến</a:t>
            </a:r>
            <a:r>
              <a:rPr lang="en-US" sz="800" b="1" dirty="0">
                <a:solidFill>
                  <a:srgbClr val="002060"/>
                </a:solidFill>
                <a:ea typeface="Cascadia Code" panose="020B0609020000020004" pitchFamily="49" charset="0"/>
                <a:cs typeface="Times New Roman" panose="02020603050405020304" pitchFamily="18" charset="0"/>
              </a:rPr>
              <a:t> laser</a:t>
            </a:r>
            <a:r>
              <a:rPr lang="en-US" sz="800" dirty="0">
                <a:solidFill>
                  <a:srgbClr val="002060"/>
                </a:solidFill>
                <a:ea typeface="Cascadia Code" panose="020B0609020000020004" pitchFamily="49" charset="0"/>
                <a:cs typeface="Times New Roman" panose="02020603050405020304" pitchFamily="18" charset="0"/>
              </a:rPr>
              <a:t>  </a:t>
            </a:r>
          </a:p>
          <a:p>
            <a:r>
              <a:rPr lang="en-US" sz="800" dirty="0">
                <a:solidFill>
                  <a:srgbClr val="002060"/>
                </a:solidFill>
                <a:ea typeface="Cascadia Code" panose="020B0609020000020004" pitchFamily="49" charset="0"/>
                <a:cs typeface="Times New Roman" panose="02020603050405020304" pitchFamily="18" charset="0"/>
              </a:rPr>
              <a:t>Laser sensing positioning probe  </a:t>
            </a:r>
          </a:p>
        </p:txBody>
      </p:sp>
      <p:sp>
        <p:nvSpPr>
          <p:cNvPr id="41" name="TextBox 40">
            <a:extLst>
              <a:ext uri="{FF2B5EF4-FFF2-40B4-BE49-F238E27FC236}">
                <a16:creationId xmlns:a16="http://schemas.microsoft.com/office/drawing/2014/main" id="{156D33B5-B2D8-370A-7537-3255A21E9EF0}"/>
              </a:ext>
            </a:extLst>
          </p:cNvPr>
          <p:cNvSpPr txBox="1"/>
          <p:nvPr/>
        </p:nvSpPr>
        <p:spPr>
          <a:xfrm>
            <a:off x="9795080" y="2347137"/>
            <a:ext cx="2420128"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Độ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chính</a:t>
            </a:r>
            <a:r>
              <a:rPr lang="en-US" sz="800" b="1" dirty="0">
                <a:solidFill>
                  <a:srgbClr val="002060"/>
                </a:solidFill>
                <a:ea typeface="Cascadia Code" panose="020B0609020000020004" pitchFamily="49" charset="0"/>
                <a:cs typeface="Times New Roman" panose="02020603050405020304" pitchFamily="18" charset="0"/>
              </a:rPr>
              <a:t> </a:t>
            </a:r>
            <a:r>
              <a:rPr lang="en-US" sz="800" b="1" err="1">
                <a:solidFill>
                  <a:srgbClr val="002060"/>
                </a:solidFill>
                <a:ea typeface="Cascadia Code" panose="020B0609020000020004" pitchFamily="49" charset="0"/>
                <a:cs typeface="Times New Roman" panose="02020603050405020304" pitchFamily="18" charset="0"/>
              </a:rPr>
              <a:t>xác</a:t>
            </a:r>
            <a:r>
              <a:rPr lang="en-US" sz="800" b="1">
                <a:solidFill>
                  <a:srgbClr val="002060"/>
                </a:solidFill>
                <a:ea typeface="Cascadia Code" panose="020B0609020000020004" pitchFamily="49" charset="0"/>
                <a:cs typeface="Times New Roman" panose="02020603050405020304" pitchFamily="18" charset="0"/>
              </a:rPr>
              <a:t> </a:t>
            </a:r>
            <a:r>
              <a:rPr lang="en-US" sz="800" b="1" smtClean="0">
                <a:solidFill>
                  <a:srgbClr val="002060"/>
                </a:solidFill>
                <a:ea typeface="Cascadia Code" panose="020B0609020000020004" pitchFamily="49" charset="0"/>
                <a:cs typeface="Times New Roman" panose="02020603050405020304" pitchFamily="18" charset="0"/>
              </a:rPr>
              <a:t>cao và </a:t>
            </a:r>
            <a:r>
              <a:rPr lang="en-US" sz="800" b="1" dirty="0" err="1">
                <a:solidFill>
                  <a:srgbClr val="002060"/>
                </a:solidFill>
                <a:ea typeface="Cascadia Code" panose="020B0609020000020004" pitchFamily="49" charset="0"/>
                <a:cs typeface="Times New Roman" panose="02020603050405020304" pitchFamily="18" charset="0"/>
              </a:rPr>
              <a:t>công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suất</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cao</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với</a:t>
            </a:r>
            <a:r>
              <a:rPr lang="en-US" sz="800" b="1" dirty="0">
                <a:solidFill>
                  <a:srgbClr val="002060"/>
                </a:solidFill>
                <a:ea typeface="Cascadia Code" panose="020B0609020000020004" pitchFamily="49" charset="0"/>
                <a:cs typeface="Times New Roman" panose="02020603050405020304" pitchFamily="18" charset="0"/>
              </a:rPr>
              <a:t> Motor</a:t>
            </a:r>
            <a:r>
              <a:rPr lang="en-US" sz="800" dirty="0">
                <a:solidFill>
                  <a:srgbClr val="002060"/>
                </a:solidFill>
                <a:ea typeface="Cascadia Code" panose="020B0609020000020004" pitchFamily="49" charset="0"/>
                <a:cs typeface="Times New Roman" panose="02020603050405020304" pitchFamily="18" charset="0"/>
              </a:rPr>
              <a:t> </a:t>
            </a:r>
            <a:r>
              <a:rPr lang="en-US" sz="800" b="1" dirty="0">
                <a:solidFill>
                  <a:srgbClr val="002060"/>
                </a:solidFill>
                <a:ea typeface="Cascadia Code" panose="020B0609020000020004" pitchFamily="49" charset="0"/>
                <a:cs typeface="Times New Roman" panose="02020603050405020304" pitchFamily="18" charset="0"/>
              </a:rPr>
              <a:t>Servo</a:t>
            </a:r>
          </a:p>
          <a:p>
            <a:r>
              <a:rPr lang="en-US" sz="800" dirty="0">
                <a:solidFill>
                  <a:srgbClr val="002060"/>
                </a:solidFill>
                <a:ea typeface="Cascadia Code" panose="020B0609020000020004" pitchFamily="49" charset="0"/>
                <a:cs typeface="Times New Roman" panose="02020603050405020304" pitchFamily="18" charset="0"/>
              </a:rPr>
              <a:t>High precision and high power with Servo Motor  </a:t>
            </a:r>
          </a:p>
        </p:txBody>
      </p:sp>
      <p:sp>
        <p:nvSpPr>
          <p:cNvPr id="42" name="TextBox 41">
            <a:extLst>
              <a:ext uri="{FF2B5EF4-FFF2-40B4-BE49-F238E27FC236}">
                <a16:creationId xmlns:a16="http://schemas.microsoft.com/office/drawing/2014/main" id="{C8152831-F791-3800-3FF9-C54A7A985351}"/>
              </a:ext>
            </a:extLst>
          </p:cNvPr>
          <p:cNvSpPr txBox="1"/>
          <p:nvPr/>
        </p:nvSpPr>
        <p:spPr>
          <a:xfrm>
            <a:off x="5844454" y="4185373"/>
            <a:ext cx="1926049" cy="584775"/>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Gia</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công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cùng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lúc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tại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nhiều</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khu</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vực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làm</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việc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hiệu</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suất</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đục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lỗ</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cao</a:t>
            </a:r>
            <a:r>
              <a:rPr lang="en-US" sz="800" b="1" dirty="0">
                <a:solidFill>
                  <a:srgbClr val="002060"/>
                </a:solidFill>
                <a:ea typeface="Cascadia Code" panose="020B0609020000020004" pitchFamily="49" charset="0"/>
                <a:cs typeface="Times New Roman" panose="02020603050405020304" pitchFamily="18" charset="0"/>
              </a:rPr>
              <a:t>.</a:t>
            </a:r>
          </a:p>
          <a:p>
            <a:r>
              <a:rPr lang="en-US" sz="800" dirty="0" err="1">
                <a:solidFill>
                  <a:srgbClr val="002060"/>
                </a:solidFill>
                <a:ea typeface="Cascadia Code" panose="020B0609020000020004" pitchFamily="49" charset="0"/>
                <a:cs typeface="Times New Roman" panose="02020603050405020304" pitchFamily="18" charset="0"/>
              </a:rPr>
              <a:t>Muti</a:t>
            </a:r>
            <a:r>
              <a:rPr lang="en-US" sz="800" dirty="0">
                <a:solidFill>
                  <a:srgbClr val="002060"/>
                </a:solidFill>
                <a:ea typeface="Cascadia Code" panose="020B0609020000020004" pitchFamily="49" charset="0"/>
                <a:cs typeface="Times New Roman" panose="02020603050405020304" pitchFamily="18" charset="0"/>
              </a:rPr>
              <a:t> stations can be processed in the same time, high efficiency punching </a:t>
            </a:r>
          </a:p>
        </p:txBody>
      </p:sp>
      <p:sp>
        <p:nvSpPr>
          <p:cNvPr id="43" name="TextBox 42">
            <a:extLst>
              <a:ext uri="{FF2B5EF4-FFF2-40B4-BE49-F238E27FC236}">
                <a16:creationId xmlns:a16="http://schemas.microsoft.com/office/drawing/2014/main" id="{CB6C7551-59B6-C271-A536-AEE819A8321D}"/>
              </a:ext>
            </a:extLst>
          </p:cNvPr>
          <p:cNvSpPr txBox="1"/>
          <p:nvPr/>
        </p:nvSpPr>
        <p:spPr>
          <a:xfrm>
            <a:off x="7947615" y="4212264"/>
            <a:ext cx="1916281"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Hệ</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thống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bôi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trơn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tự</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động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chính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xác</a:t>
            </a:r>
            <a:r>
              <a:rPr lang="en-US" sz="800" dirty="0">
                <a:solidFill>
                  <a:srgbClr val="002060"/>
                </a:solidFill>
                <a:ea typeface="Cascadia Code" panose="020B0609020000020004" pitchFamily="49" charset="0"/>
                <a:cs typeface="Times New Roman" panose="02020603050405020304" pitchFamily="18" charset="0"/>
              </a:rPr>
              <a:t>  </a:t>
            </a:r>
          </a:p>
          <a:p>
            <a:r>
              <a:rPr lang="en-US" sz="800" dirty="0">
                <a:solidFill>
                  <a:srgbClr val="002060"/>
                </a:solidFill>
                <a:ea typeface="Cascadia Code" panose="020B0609020000020004" pitchFamily="49" charset="0"/>
                <a:cs typeface="Times New Roman" panose="02020603050405020304" pitchFamily="18" charset="0"/>
              </a:rPr>
              <a:t>Precision automatic oil lubrication system </a:t>
            </a:r>
          </a:p>
        </p:txBody>
      </p:sp>
      <p:sp>
        <p:nvSpPr>
          <p:cNvPr id="44" name="TextBox 43">
            <a:extLst>
              <a:ext uri="{FF2B5EF4-FFF2-40B4-BE49-F238E27FC236}">
                <a16:creationId xmlns:a16="http://schemas.microsoft.com/office/drawing/2014/main" id="{119C6960-16B8-4C43-B79E-474646CA94C5}"/>
              </a:ext>
            </a:extLst>
          </p:cNvPr>
          <p:cNvSpPr txBox="1"/>
          <p:nvPr/>
        </p:nvSpPr>
        <p:spPr>
          <a:xfrm>
            <a:off x="9795080" y="4206784"/>
            <a:ext cx="2396920"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Màn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hình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điều</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khiển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thông</a:t>
            </a:r>
            <a:r>
              <a:rPr lang="en-US" sz="800" b="1" dirty="0">
                <a:solidFill>
                  <a:srgbClr val="002060"/>
                </a:solidFill>
                <a:ea typeface="Cascadia Code" panose="020B0609020000020004" pitchFamily="49" charset="0"/>
                <a:cs typeface="Times New Roman" panose="02020603050405020304" pitchFamily="18" charset="0"/>
              </a:rPr>
              <a:t> minh, </a:t>
            </a:r>
            <a:r>
              <a:rPr lang="en-US" sz="800" b="1" dirty="0" err="1">
                <a:solidFill>
                  <a:srgbClr val="002060"/>
                </a:solidFill>
                <a:ea typeface="Cascadia Code" panose="020B0609020000020004" pitchFamily="49" charset="0"/>
                <a:cs typeface="Times New Roman" panose="02020603050405020304" pitchFamily="18" charset="0"/>
              </a:rPr>
              <a:t>dễ</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dàng</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sử</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dụng</a:t>
            </a:r>
            <a:r>
              <a:rPr lang="en-US" sz="800" b="1" dirty="0">
                <a:solidFill>
                  <a:srgbClr val="002060"/>
                </a:solidFill>
                <a:ea typeface="Cascadia Code" panose="020B0609020000020004" pitchFamily="49" charset="0"/>
                <a:cs typeface="Times New Roman" panose="02020603050405020304" pitchFamily="18" charset="0"/>
              </a:rPr>
              <a:t>  </a:t>
            </a:r>
          </a:p>
          <a:p>
            <a:r>
              <a:rPr lang="en-US" sz="800" dirty="0">
                <a:solidFill>
                  <a:srgbClr val="002060"/>
                </a:solidFill>
                <a:ea typeface="Cascadia Code" panose="020B0609020000020004" pitchFamily="49" charset="0"/>
                <a:cs typeface="Times New Roman" panose="02020603050405020304" pitchFamily="18" charset="0"/>
              </a:rPr>
              <a:t>Intelligent control operation, easy to use  </a:t>
            </a:r>
          </a:p>
        </p:txBody>
      </p:sp>
      <p:sp>
        <p:nvSpPr>
          <p:cNvPr id="46" name="TextBox 45">
            <a:extLst>
              <a:ext uri="{FF2B5EF4-FFF2-40B4-BE49-F238E27FC236}">
                <a16:creationId xmlns:a16="http://schemas.microsoft.com/office/drawing/2014/main" id="{E9A8AC48-255E-F2A3-1B87-D163B4BD473F}"/>
              </a:ext>
            </a:extLst>
          </p:cNvPr>
          <p:cNvSpPr txBox="1"/>
          <p:nvPr/>
        </p:nvSpPr>
        <p:spPr>
          <a:xfrm>
            <a:off x="3325171" y="3283200"/>
            <a:ext cx="1159731" cy="276999"/>
          </a:xfrm>
          <a:prstGeom prst="rect">
            <a:avLst/>
          </a:prstGeom>
          <a:noFill/>
        </p:spPr>
        <p:txBody>
          <a:bodyPr wrap="square" rtlCol="0">
            <a:spAutoFit/>
          </a:bodyPr>
          <a:lstStyle/>
          <a:p>
            <a:pPr algn="ctr"/>
            <a:r>
              <a:rPr lang="en-US" sz="12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GJ-2645</a:t>
            </a:r>
          </a:p>
        </p:txBody>
      </p:sp>
      <p:sp>
        <p:nvSpPr>
          <p:cNvPr id="47" name="TextBox 46">
            <a:extLst>
              <a:ext uri="{FF2B5EF4-FFF2-40B4-BE49-F238E27FC236}">
                <a16:creationId xmlns:a16="http://schemas.microsoft.com/office/drawing/2014/main" id="{E9A8AC48-255E-F2A3-1B87-D163B4BD473F}"/>
              </a:ext>
            </a:extLst>
          </p:cNvPr>
          <p:cNvSpPr txBox="1"/>
          <p:nvPr/>
        </p:nvSpPr>
        <p:spPr>
          <a:xfrm>
            <a:off x="4480647" y="3283200"/>
            <a:ext cx="1159731" cy="276999"/>
          </a:xfrm>
          <a:prstGeom prst="rect">
            <a:avLst/>
          </a:prstGeom>
          <a:noFill/>
        </p:spPr>
        <p:txBody>
          <a:bodyPr wrap="square" rtlCol="0">
            <a:spAutoFit/>
          </a:bodyPr>
          <a:lstStyle/>
          <a:p>
            <a:pPr algn="ctr"/>
            <a:r>
              <a:rPr lang="en-US" sz="12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GJ-2845</a:t>
            </a:r>
          </a:p>
        </p:txBody>
      </p:sp>
      <p:sp>
        <p:nvSpPr>
          <p:cNvPr id="5" name="Slide Number Placeholder 4"/>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14</a:t>
            </a:fld>
            <a:endParaRPr lang="en-US" b="1" dirty="0">
              <a:solidFill>
                <a:srgbClr val="006600"/>
              </a:solidFill>
            </a:endParaRPr>
          </a:p>
        </p:txBody>
      </p:sp>
      <p:pic>
        <p:nvPicPr>
          <p:cNvPr id="34" name="Picture 33">
            <a:extLst>
              <a:ext uri="{FF2B5EF4-FFF2-40B4-BE49-F238E27FC236}">
                <a16:creationId xmlns:a16="http://schemas.microsoft.com/office/drawing/2014/main" id="{90D02F9B-1BA7-BC80-058B-4084BE87F978}"/>
              </a:ext>
            </a:extLst>
          </p:cNvPr>
          <p:cNvPicPr>
            <a:picLocks noChangeAspect="1"/>
          </p:cNvPicPr>
          <p:nvPr/>
        </p:nvPicPr>
        <p:blipFill>
          <a:blip r:embed="rId10"/>
          <a:stretch>
            <a:fillRect/>
          </a:stretch>
        </p:blipFill>
        <p:spPr>
          <a:xfrm>
            <a:off x="11455382" y="6107281"/>
            <a:ext cx="573189" cy="573189"/>
          </a:xfrm>
          <a:prstGeom prst="rect">
            <a:avLst/>
          </a:prstGeom>
        </p:spPr>
      </p:pic>
      <p:sp>
        <p:nvSpPr>
          <p:cNvPr id="49" name="TextBox 45">
            <a:extLst>
              <a:ext uri="{FF2B5EF4-FFF2-40B4-BE49-F238E27FC236}">
                <a16:creationId xmlns:a16="http://schemas.microsoft.com/office/drawing/2014/main" id="{5CFC2755-55FB-CB30-A54D-8CE8A2201ED2}"/>
              </a:ext>
            </a:extLst>
          </p:cNvPr>
          <p:cNvSpPr txBox="1"/>
          <p:nvPr/>
        </p:nvSpPr>
        <p:spPr>
          <a:xfrm>
            <a:off x="264904" y="3283200"/>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51" name="Table 50">
            <a:extLst>
              <a:ext uri="{FF2B5EF4-FFF2-40B4-BE49-F238E27FC236}">
                <a16:creationId xmlns:a16="http://schemas.microsoft.com/office/drawing/2014/main" id="{AA8C5C87-9843-D445-3664-657E17DB232C}"/>
              </a:ext>
            </a:extLst>
          </p:cNvPr>
          <p:cNvGraphicFramePr>
            <a:graphicFrameLocks noGrp="1"/>
          </p:cNvGraphicFramePr>
          <p:nvPr>
            <p:extLst>
              <p:ext uri="{D42A27DB-BD31-4B8C-83A1-F6EECF244321}">
                <p14:modId xmlns:p14="http://schemas.microsoft.com/office/powerpoint/2010/main" val="427984353"/>
              </p:ext>
            </p:extLst>
          </p:nvPr>
        </p:nvGraphicFramePr>
        <p:xfrm>
          <a:off x="351209" y="3573472"/>
          <a:ext cx="5502331" cy="2953769"/>
        </p:xfrm>
        <a:graphic>
          <a:graphicData uri="http://schemas.openxmlformats.org/drawingml/2006/table">
            <a:tbl>
              <a:tblPr bandRow="1">
                <a:tableStyleId>{7E9639D4-E3E2-4D34-9284-5A2195B3D0D7}</a:tableStyleId>
              </a:tblPr>
              <a:tblGrid>
                <a:gridCol w="1454731">
                  <a:extLst>
                    <a:ext uri="{9D8B030D-6E8A-4147-A177-3AD203B41FA5}">
                      <a16:colId xmlns:a16="http://schemas.microsoft.com/office/drawing/2014/main" val="2789679717"/>
                    </a:ext>
                  </a:extLst>
                </a:gridCol>
                <a:gridCol w="1744980">
                  <a:extLst>
                    <a:ext uri="{9D8B030D-6E8A-4147-A177-3AD203B41FA5}">
                      <a16:colId xmlns:a16="http://schemas.microsoft.com/office/drawing/2014/main" val="1004352861"/>
                    </a:ext>
                  </a:extLst>
                </a:gridCol>
                <a:gridCol w="1150620">
                  <a:extLst>
                    <a:ext uri="{9D8B030D-6E8A-4147-A177-3AD203B41FA5}">
                      <a16:colId xmlns:a16="http://schemas.microsoft.com/office/drawing/2014/main" val="818998682"/>
                    </a:ext>
                  </a:extLst>
                </a:gridCol>
                <a:gridCol w="1152000">
                  <a:extLst>
                    <a:ext uri="{9D8B030D-6E8A-4147-A177-3AD203B41FA5}">
                      <a16:colId xmlns:a16="http://schemas.microsoft.com/office/drawing/2014/main" val="70742874"/>
                    </a:ext>
                  </a:extLst>
                </a:gridCol>
              </a:tblGrid>
              <a:tr h="230262">
                <a:tc>
                  <a:txBody>
                    <a:bodyPr/>
                    <a:lstStyle/>
                    <a:p>
                      <a:r>
                        <a:rPr lang="en-US" sz="850" b="1" dirty="0" err="1">
                          <a:latin typeface="+mn-lt"/>
                          <a:ea typeface="Cascadia Code" panose="020B0609020000020004" pitchFamily="49" charset="0"/>
                          <a:cs typeface="Times New Roman" panose="02020603050405020304" pitchFamily="18" charset="0"/>
                        </a:rPr>
                        <a:t>Kích</a:t>
                      </a:r>
                      <a:r>
                        <a:rPr lang="en-US" sz="850" b="1" dirty="0">
                          <a:latin typeface="+mn-lt"/>
                          <a:ea typeface="Cascadia Code" panose="020B0609020000020004" pitchFamily="49" charset="0"/>
                          <a:cs typeface="Times New Roman" panose="02020603050405020304" pitchFamily="18" charset="0"/>
                        </a:rPr>
                        <a:t> </a:t>
                      </a:r>
                      <a:r>
                        <a:rPr lang="en-US" sz="850" b="1" err="1">
                          <a:latin typeface="+mn-lt"/>
                          <a:ea typeface="Cascadia Code" panose="020B0609020000020004" pitchFamily="49" charset="0"/>
                          <a:cs typeface="Times New Roman" panose="02020603050405020304" pitchFamily="18" charset="0"/>
                        </a:rPr>
                        <a:t>thước</a:t>
                      </a:r>
                      <a:r>
                        <a:rPr lang="en-US" sz="850" b="1">
                          <a:latin typeface="+mn-lt"/>
                          <a:ea typeface="Cascadia Code" panose="020B0609020000020004" pitchFamily="49" charset="0"/>
                          <a:cs typeface="Times New Roman" panose="02020603050405020304" pitchFamily="18" charset="0"/>
                        </a:rPr>
                        <a:t> </a:t>
                      </a:r>
                      <a:r>
                        <a:rPr lang="en-US" sz="850" b="1" smtClean="0">
                          <a:latin typeface="+mn-lt"/>
                          <a:ea typeface="Cascadia Code" panose="020B0609020000020004" pitchFamily="49" charset="0"/>
                          <a:cs typeface="Times New Roman" panose="02020603050405020304" pitchFamily="18" charset="0"/>
                        </a:rPr>
                        <a:t>đuôi</a:t>
                      </a:r>
                      <a:r>
                        <a:rPr lang="en-US" sz="850" b="1" baseline="0" smtClean="0">
                          <a:latin typeface="+mn-lt"/>
                          <a:ea typeface="Cascadia Code" panose="020B0609020000020004" pitchFamily="49" charset="0"/>
                          <a:cs typeface="Times New Roman" panose="02020603050405020304" pitchFamily="18" charset="0"/>
                        </a:rPr>
                        <a:t> mũi khoan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Drilling</a:t>
                      </a:r>
                      <a:r>
                        <a:rPr lang="en-US" sz="850" b="1" baseline="0" smtClean="0">
                          <a:latin typeface="+mn-lt"/>
                          <a:ea typeface="Cascadia Code" panose="020B0609020000020004" pitchFamily="49" charset="0"/>
                          <a:cs typeface="Times New Roman" panose="02020603050405020304" pitchFamily="18" charset="0"/>
                        </a:rPr>
                        <a:t> size</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8.3-8.5 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8.3-8.5 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Độ</a:t>
                      </a:r>
                      <a:r>
                        <a:rPr lang="en-GB" sz="850" b="1" baseline="0" smtClean="0">
                          <a:latin typeface="+mn-lt"/>
                          <a:ea typeface="Cascadia Code" panose="020B0609020000020004" pitchFamily="49" charset="0"/>
                          <a:cs typeface="Times New Roman" panose="02020603050405020304" pitchFamily="18" charset="0"/>
                        </a:rPr>
                        <a:t> sâu có thể khoan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Drilling</a:t>
                      </a:r>
                      <a:r>
                        <a:rPr lang="en-US" sz="850" b="1" baseline="0" smtClean="0">
                          <a:latin typeface="+mn-lt"/>
                          <a:ea typeface="Cascadia Code" panose="020B0609020000020004" pitchFamily="49" charset="0"/>
                          <a:cs typeface="Times New Roman" panose="02020603050405020304" pitchFamily="18" charset="0"/>
                        </a:rPr>
                        <a:t> depth</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0-35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0-35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Độ</a:t>
                      </a:r>
                      <a:r>
                        <a:rPr lang="en-GB" sz="850" b="1" baseline="0" smtClean="0">
                          <a:latin typeface="+mn-lt"/>
                          <a:ea typeface="Cascadia Code" panose="020B0609020000020004" pitchFamily="49" charset="0"/>
                          <a:cs typeface="Times New Roman" panose="02020603050405020304" pitchFamily="18" charset="0"/>
                        </a:rPr>
                        <a:t> dày phôi</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Workpiece thickness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10-50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10-50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7071967"/>
                  </a:ext>
                </a:extLst>
              </a:tr>
              <a:tr h="365243">
                <a:tc>
                  <a:txBody>
                    <a:bodyPr/>
                    <a:lstStyle/>
                    <a:p>
                      <a:r>
                        <a:rPr lang="en-GB" sz="850" b="1" smtClean="0">
                          <a:latin typeface="+mn-lt"/>
                          <a:ea typeface="Cascadia Code" panose="020B0609020000020004" pitchFamily="49" charset="0"/>
                          <a:cs typeface="Times New Roman" panose="02020603050405020304" pitchFamily="18" charset="0"/>
                        </a:rPr>
                        <a:t>Độ</a:t>
                      </a:r>
                      <a:r>
                        <a:rPr lang="en-GB" sz="850" b="1" baseline="0" smtClean="0">
                          <a:latin typeface="+mn-lt"/>
                          <a:ea typeface="Cascadia Code" panose="020B0609020000020004" pitchFamily="49" charset="0"/>
                          <a:cs typeface="Times New Roman" panose="02020603050405020304" pitchFamily="18" charset="0"/>
                        </a:rPr>
                        <a:t> rộng phôi tối thiểu có thể gia công</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smtClean="0">
                          <a:latin typeface="+mn-lt"/>
                          <a:ea typeface="Cascadia Code" panose="020B0609020000020004" pitchFamily="49" charset="0"/>
                          <a:cs typeface="Times New Roman" panose="02020603050405020304" pitchFamily="18" charset="0"/>
                        </a:rPr>
                        <a:t>Min. processing width of workpiece</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70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70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29618"/>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Tốc</a:t>
                      </a:r>
                      <a:r>
                        <a:rPr lang="en-US" sz="850" b="1" baseline="0" smtClean="0">
                          <a:latin typeface="+mn-lt"/>
                          <a:ea typeface="Cascadia Code" panose="020B0609020000020004" pitchFamily="49" charset="0"/>
                          <a:cs typeface="Times New Roman" panose="02020603050405020304" pitchFamily="18" charset="0"/>
                        </a:rPr>
                        <a:t> độ cấp phôi</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Feeding speed</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40 mm/min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40 mm/min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2966299"/>
                  </a:ext>
                </a:extLst>
              </a:tr>
              <a:tr h="258084">
                <a:tc>
                  <a:txBody>
                    <a:bodyPr/>
                    <a:lstStyle/>
                    <a:p>
                      <a:r>
                        <a:rPr lang="en-US" sz="850" b="1" smtClean="0">
                          <a:latin typeface="+mn-lt"/>
                          <a:ea typeface="Cascadia Code" panose="020B0609020000020004" pitchFamily="49" charset="0"/>
                          <a:cs typeface="Times New Roman" panose="02020603050405020304" pitchFamily="18" charset="0"/>
                        </a:rPr>
                        <a:t>Công</a:t>
                      </a:r>
                      <a:r>
                        <a:rPr lang="en-US" sz="850" b="1" baseline="0" smtClean="0">
                          <a:latin typeface="+mn-lt"/>
                          <a:ea typeface="Cascadia Code" panose="020B0609020000020004" pitchFamily="49" charset="0"/>
                          <a:cs typeface="Times New Roman" panose="02020603050405020304" pitchFamily="18" charset="0"/>
                        </a:rPr>
                        <a:t> suất động cơ khoan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smtClean="0">
                          <a:latin typeface="+mn-lt"/>
                          <a:ea typeface="Cascadia Code" panose="020B0609020000020004" pitchFamily="49" charset="0"/>
                          <a:cs typeface="Times New Roman" panose="02020603050405020304" pitchFamily="18" charset="0"/>
                        </a:rPr>
                        <a:t>Drilling</a:t>
                      </a:r>
                      <a:r>
                        <a:rPr lang="en-US" sz="850" b="1" baseline="0" smtClean="0">
                          <a:latin typeface="+mn-lt"/>
                          <a:ea typeface="Cascadia Code" panose="020B0609020000020004" pitchFamily="49" charset="0"/>
                          <a:cs typeface="Times New Roman" panose="02020603050405020304" pitchFamily="18" charset="0"/>
                        </a:rPr>
                        <a:t> motor power</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2.2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2.2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548373"/>
                  </a:ext>
                </a:extLst>
              </a:tr>
              <a:tr h="258084">
                <a:tc>
                  <a:txBody>
                    <a:bodyPr/>
                    <a:lstStyle/>
                    <a:p>
                      <a:r>
                        <a:rPr lang="en-GB" sz="850" b="1" kern="1200" smtClean="0">
                          <a:solidFill>
                            <a:schemeClr val="tx1"/>
                          </a:solidFill>
                          <a:latin typeface="+mn-lt"/>
                          <a:ea typeface="Cascadia Code" panose="020B0609020000020004" pitchFamily="49" charset="0"/>
                          <a:cs typeface="Times New Roman" panose="02020603050405020304" pitchFamily="18" charset="0"/>
                        </a:rPr>
                        <a:t>Công</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suất động cơ cấp phôi</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Feeding motor power</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0.4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0.4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5064798"/>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Tổng</a:t>
                      </a:r>
                      <a:r>
                        <a:rPr lang="en-GB" sz="850" b="1" baseline="0" smtClean="0">
                          <a:latin typeface="+mn-lt"/>
                          <a:ea typeface="Cascadia Code" panose="020B0609020000020004" pitchFamily="49" charset="0"/>
                          <a:cs typeface="Times New Roman" panose="02020603050405020304" pitchFamily="18" charset="0"/>
                        </a:rPr>
                        <a:t> công suất</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Total power</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2.6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cs typeface="Times New Roman" panose="02020603050405020304" pitchFamily="18" charset="0"/>
                        </a:rPr>
                        <a:t>2.6 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2656732"/>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Trọng</a:t>
                      </a:r>
                      <a:r>
                        <a:rPr lang="en-US" sz="850" b="1" baseline="0" smtClean="0">
                          <a:latin typeface="+mn-lt"/>
                          <a:ea typeface="Cascadia Code" panose="020B0609020000020004" pitchFamily="49" charset="0"/>
                          <a:cs typeface="Times New Roman" panose="02020603050405020304" pitchFamily="18" charset="0"/>
                        </a:rPr>
                        <a:t> lượng máy</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Machine weight</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ea typeface="Cascadia Code" panose="020B0609020000020004" pitchFamily="49" charset="0"/>
                          <a:cs typeface="Times New Roman" panose="02020603050405020304" pitchFamily="18" charset="0"/>
                        </a:rPr>
                        <a:t>1020 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ea typeface="Cascadia Code" panose="020B0609020000020004" pitchFamily="49" charset="0"/>
                          <a:cs typeface="Times New Roman" panose="02020603050405020304" pitchFamily="18" charset="0"/>
                        </a:rPr>
                        <a:t>1020 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5038490"/>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Kích</a:t>
                      </a:r>
                      <a:r>
                        <a:rPr lang="en-US" sz="850" b="1" baseline="0" smtClean="0">
                          <a:latin typeface="+mn-lt"/>
                          <a:ea typeface="Cascadia Code" panose="020B0609020000020004" pitchFamily="49" charset="0"/>
                          <a:cs typeface="Times New Roman" panose="02020603050405020304" pitchFamily="18" charset="0"/>
                        </a:rPr>
                        <a:t> thước</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Dimensions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dirty="0">
                          <a:latin typeface="+mn-lt"/>
                          <a:ea typeface="Cascadia Code" panose="020B0609020000020004" pitchFamily="49" charset="0"/>
                          <a:cs typeface="Times New Roman" panose="02020603050405020304" pitchFamily="18" charset="0"/>
                        </a:rPr>
                        <a:t>3250x1950x1450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3250x1950x1450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633222"/>
                  </a:ext>
                </a:extLst>
              </a:tr>
              <a:tr h="230262">
                <a:tc>
                  <a:txBody>
                    <a:bodyPr/>
                    <a:lstStyle/>
                    <a:p>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553422"/>
                  </a:ext>
                </a:extLst>
              </a:tr>
              <a:tr h="230262">
                <a:tc>
                  <a:txBody>
                    <a:bodyPr/>
                    <a:lstStyle/>
                    <a:p>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3238442"/>
                  </a:ext>
                </a:extLst>
              </a:tr>
            </a:tbl>
          </a:graphicData>
        </a:graphic>
      </p:graphicFrame>
    </p:spTree>
    <p:extLst>
      <p:ext uri="{BB962C8B-B14F-4D97-AF65-F5344CB8AC3E}">
        <p14:creationId xmlns:p14="http://schemas.microsoft.com/office/powerpoint/2010/main" val="170690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arge machine with a screen&#10;&#10;Description automatically generated">
            <a:extLst>
              <a:ext uri="{FF2B5EF4-FFF2-40B4-BE49-F238E27FC236}">
                <a16:creationId xmlns:a16="http://schemas.microsoft.com/office/drawing/2014/main" id="{09CCE40C-D2EC-FA11-33B8-40B723A8C6AE}"/>
              </a:ext>
            </a:extLst>
          </p:cNvPr>
          <p:cNvPicPr>
            <a:picLocks noChangeAspect="1"/>
          </p:cNvPicPr>
          <p:nvPr/>
        </p:nvPicPr>
        <p:blipFill rotWithShape="1">
          <a:blip r:embed="rId2">
            <a:extLst>
              <a:ext uri="{28A0092B-C50C-407E-A947-70E740481C1C}">
                <a14:useLocalDpi xmlns:a14="http://schemas.microsoft.com/office/drawing/2010/main" val="0"/>
              </a:ext>
            </a:extLst>
          </a:blip>
          <a:srcRect r="2847"/>
          <a:stretch/>
        </p:blipFill>
        <p:spPr>
          <a:xfrm>
            <a:off x="3836803" y="1327969"/>
            <a:ext cx="8058538" cy="4987356"/>
          </a:xfrm>
          <a:prstGeom prst="rect">
            <a:avLst/>
          </a:prstGeom>
        </p:spPr>
      </p:pic>
      <p:pic>
        <p:nvPicPr>
          <p:cNvPr id="2" name="Hình ảnh 1">
            <a:extLst>
              <a:ext uri="{FF2B5EF4-FFF2-40B4-BE49-F238E27FC236}">
                <a16:creationId xmlns:a16="http://schemas.microsoft.com/office/drawing/2014/main" id="{B8787B98-80DB-25E5-8BE7-F9D532B5BF96}"/>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GK-600</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MÁY CNC KHOAN 6 MẶT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drilling machine (Six-sided drill) </a:t>
            </a:r>
          </a:p>
        </p:txBody>
      </p:sp>
      <p:pic>
        <p:nvPicPr>
          <p:cNvPr id="13" name="Picture 12" descr="A close-up of a machine&#10;&#10;Description automatically generated">
            <a:extLst>
              <a:ext uri="{FF2B5EF4-FFF2-40B4-BE49-F238E27FC236}">
                <a16:creationId xmlns:a16="http://schemas.microsoft.com/office/drawing/2014/main" id="{934C6730-C5F3-7B15-5B42-DE1868562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6" y="219456"/>
            <a:ext cx="1424634" cy="1874520"/>
          </a:xfrm>
          <a:prstGeom prst="rect">
            <a:avLst/>
          </a:prstGeom>
        </p:spPr>
      </p:pic>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3461250" cy="830997"/>
          </a:xfrm>
          <a:prstGeom prst="rect">
            <a:avLst/>
          </a:prstGeom>
          <a:noFill/>
        </p:spPr>
        <p:txBody>
          <a:bodyPr wrap="square" rtlCol="0">
            <a:spAutoFit/>
          </a:bodyPr>
          <a:lstStyle/>
          <a:p>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ĐƯA PHÔI </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HAI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TAY KẸP</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NHANH VÀ </a:t>
            </a:r>
            <a:r>
              <a:rPr lang="vi-VN"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ỔN </a:t>
            </a:r>
            <a:r>
              <a:rPr lang="vi-VN"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ĐỊNH</a:t>
            </a:r>
            <a:endPar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endParaRPr lang="vi-VN" sz="600" b="1" dirty="0">
              <a:solidFill>
                <a:srgbClr val="002060"/>
              </a:solidFill>
              <a:latin typeface="Calibri" panose="020F0502020204030204" pitchFamily="34" charset="0"/>
              <a:ea typeface="Cascadia Code" panose="020B0609020000020004" pitchFamily="49" charset="0"/>
              <a:cs typeface="Calibri" panose="020F0502020204030204" pitchFamily="34" charset="0"/>
            </a:endParaRPr>
          </a:p>
          <a:p>
            <a:r>
              <a:rPr lang="vi-VN"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Double clip hand feeding fast and steady. </a:t>
            </a:r>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15</a:t>
            </a:fld>
            <a:endParaRPr lang="en-US" b="1" dirty="0">
              <a:solidFill>
                <a:srgbClr val="006600"/>
              </a:solidFill>
            </a:endParaRPr>
          </a:p>
        </p:txBody>
      </p:sp>
      <p:pic>
        <p:nvPicPr>
          <p:cNvPr id="16" name="Picture 15">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Tree>
    <p:extLst>
      <p:ext uri="{BB962C8B-B14F-4D97-AF65-F5344CB8AC3E}">
        <p14:creationId xmlns:p14="http://schemas.microsoft.com/office/powerpoint/2010/main" val="2790096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2FCB72F-3386-720C-F412-5AD297A8FCB2}"/>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7" name="TextBox 6">
            <a:extLst>
              <a:ext uri="{FF2B5EF4-FFF2-40B4-BE49-F238E27FC236}">
                <a16:creationId xmlns:a16="http://schemas.microsoft.com/office/drawing/2014/main" id="{BB699906-A749-F307-96F2-12DE45D81CE2}"/>
              </a:ext>
            </a:extLst>
          </p:cNvPr>
          <p:cNvSpPr txBox="1"/>
          <p:nvPr/>
        </p:nvSpPr>
        <p:spPr>
          <a:xfrm>
            <a:off x="160528" y="2103143"/>
            <a:ext cx="7115343" cy="1142620"/>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Khoan</a:t>
            </a:r>
            <a:r>
              <a:rPr lang="en-US" sz="1125" b="1" dirty="0">
                <a:latin typeface="Calibri" panose="020F0502020204030204" pitchFamily="34" charset="0"/>
                <a:ea typeface="Cascadia Code" panose="020B0609020000020004" pitchFamily="49" charset="0"/>
                <a:cs typeface="Calibri" panose="020F0502020204030204" pitchFamily="34" charset="0"/>
              </a:rPr>
              <a:t> 6 </a:t>
            </a:r>
            <a:r>
              <a:rPr lang="en-US" sz="1125" b="1" dirty="0" err="1">
                <a:latin typeface="Calibri" panose="020F0502020204030204" pitchFamily="34" charset="0"/>
                <a:ea typeface="Cascadia Code" panose="020B0609020000020004" pitchFamily="49" charset="0"/>
                <a:cs typeface="Calibri" panose="020F0502020204030204" pitchFamily="34" charset="0"/>
              </a:rPr>
              <a:t>mặt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cần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sao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chép</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đầu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khoan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cần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xoay</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mặt</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hoàn </a:t>
            </a:r>
            <a:r>
              <a:rPr lang="en-US" sz="1125" b="1" dirty="0" err="1">
                <a:latin typeface="Calibri" panose="020F0502020204030204" pitchFamily="34" charset="0"/>
                <a:ea typeface="Cascadia Code" panose="020B0609020000020004" pitchFamily="49" charset="0"/>
                <a:cs typeface="Calibri" panose="020F0502020204030204" pitchFamily="34" charset="0"/>
              </a:rPr>
              <a:t>thành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tất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cả</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công đoạn với một lần gia công</a:t>
            </a:r>
            <a:r>
              <a:rPr lang="vi-VN" sz="1125" b="1" smtClean="0">
                <a:latin typeface="Calibri" panose="020F0502020204030204" pitchFamily="34" charset="0"/>
                <a:ea typeface="Cascadia Code" panose="020B0609020000020004" pitchFamily="49" charset="0"/>
                <a:cs typeface="Calibri" panose="020F0502020204030204" pitchFamily="34" charset="0"/>
              </a:rPr>
              <a:t>. </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en-US" sz="1125" b="1" smtClean="0">
                <a:latin typeface="Calibri" panose="020F0502020204030204" pitchFamily="34" charset="0"/>
                <a:ea typeface="Cascadia Code" panose="020B0609020000020004" pitchFamily="49" charset="0"/>
                <a:cs typeface="Calibri" panose="020F0502020204030204" pitchFamily="34" charset="0"/>
              </a:rPr>
              <a:t>Thuật toán được tối ưu hóa và hiệu quả cho khoan</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phay và gia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biên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dạng</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Thiết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bị</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mã</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hóa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số</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tuyệt </a:t>
            </a:r>
            <a:r>
              <a:rPr lang="en-US" sz="1125" b="1" dirty="0" err="1">
                <a:latin typeface="Calibri" panose="020F0502020204030204" pitchFamily="34" charset="0"/>
                <a:ea typeface="Cascadia Code" panose="020B0609020000020004" pitchFamily="49" charset="0"/>
                <a:cs typeface="Calibri" panose="020F0502020204030204" pitchFamily="34" charset="0"/>
              </a:rPr>
              <a:t>đối</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cần</a:t>
            </a:r>
            <a:r>
              <a:rPr lang="en-US" sz="1125" b="1" dirty="0">
                <a:latin typeface="Calibri" panose="020F0502020204030204" pitchFamily="34" charset="0"/>
                <a:ea typeface="Cascadia Code" panose="020B0609020000020004" pitchFamily="49" charset="0"/>
                <a:cs typeface="Calibri" panose="020F0502020204030204" pitchFamily="34" charset="0"/>
              </a:rPr>
              <a:t> quay </a:t>
            </a:r>
            <a:r>
              <a:rPr lang="en-US" sz="1125" b="1" dirty="0" err="1">
                <a:latin typeface="Calibri" panose="020F0502020204030204" pitchFamily="34" charset="0"/>
                <a:ea typeface="Cascadia Code" panose="020B0609020000020004" pitchFamily="49" charset="0"/>
                <a:cs typeface="Calibri" panose="020F0502020204030204" pitchFamily="34" charset="0"/>
              </a:rPr>
              <a:t>lại</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vị</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trí</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gốc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tọa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chính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xác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ổn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định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hơn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và</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tiết </a:t>
            </a:r>
            <a:r>
              <a:rPr lang="en-US" sz="1125" b="1" dirty="0" err="1">
                <a:latin typeface="Calibri" panose="020F0502020204030204" pitchFamily="34" charset="0"/>
                <a:ea typeface="Cascadia Code" panose="020B0609020000020004" pitchFamily="49" charset="0"/>
                <a:cs typeface="Calibri" panose="020F0502020204030204" pitchFamily="34" charset="0"/>
              </a:rPr>
              <a:t>kiệm</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thời</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gian</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Six-sided punching, no need to copy the head, no need to turn around, one-time through the completion of processing.</a:t>
            </a:r>
          </a:p>
          <a:p>
            <a:pPr algn="just"/>
            <a:r>
              <a:rPr lang="en-US" sz="950" dirty="0">
                <a:ea typeface="Cascadia Code" panose="020B0609020000020004" pitchFamily="49" charset="0"/>
                <a:cs typeface="Times New Roman" panose="02020603050405020304" pitchFamily="18" charset="0"/>
              </a:rPr>
              <a:t>Advanced path optimization algorithm for efficient punching, milling and profile machining. </a:t>
            </a:r>
          </a:p>
          <a:p>
            <a:pPr algn="just"/>
            <a:r>
              <a:rPr lang="en-US" sz="950" dirty="0">
                <a:ea typeface="Cascadia Code" panose="020B0609020000020004" pitchFamily="49" charset="0"/>
                <a:cs typeface="Times New Roman" panose="02020603050405020304" pitchFamily="18" charset="0"/>
              </a:rPr>
              <a:t>Panasonic absolute encoder, no need to return to the original point, the accuracy is more stable and </a:t>
            </a:r>
            <a:r>
              <a:rPr lang="en-US" sz="950">
                <a:ea typeface="Cascadia Code" panose="020B0609020000020004" pitchFamily="49" charset="0"/>
                <a:cs typeface="Times New Roman" panose="02020603050405020304" pitchFamily="18" charset="0"/>
              </a:rPr>
              <a:t>time </a:t>
            </a:r>
            <a:r>
              <a:rPr lang="en-US" sz="950" smtClean="0">
                <a:ea typeface="Cascadia Code" panose="020B0609020000020004" pitchFamily="49" charset="0"/>
                <a:cs typeface="Times New Roman" panose="02020603050405020304" pitchFamily="18" charset="0"/>
              </a:rPr>
              <a:t>- </a:t>
            </a:r>
            <a:r>
              <a:rPr lang="en-US" sz="950" dirty="0">
                <a:ea typeface="Cascadia Code" panose="020B0609020000020004" pitchFamily="49" charset="0"/>
                <a:cs typeface="Times New Roman" panose="02020603050405020304" pitchFamily="18" charset="0"/>
              </a:rPr>
              <a:t>saving.</a:t>
            </a:r>
          </a:p>
        </p:txBody>
      </p:sp>
      <p:pic>
        <p:nvPicPr>
          <p:cNvPr id="19" name="Picture 18" descr="A close-up of a machine&#10;&#10;Description automatically generated">
            <a:extLst>
              <a:ext uri="{FF2B5EF4-FFF2-40B4-BE49-F238E27FC236}">
                <a16:creationId xmlns:a16="http://schemas.microsoft.com/office/drawing/2014/main" id="{934C6730-C5F3-7B15-5B42-DE1868562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6" y="219456"/>
            <a:ext cx="1424634" cy="1874520"/>
          </a:xfrm>
          <a:prstGeom prst="rect">
            <a:avLst/>
          </a:prstGeom>
        </p:spPr>
      </p:pic>
      <p:sp>
        <p:nvSpPr>
          <p:cNvPr id="27" name="TextBox 26">
            <a:extLst>
              <a:ext uri="{FF2B5EF4-FFF2-40B4-BE49-F238E27FC236}">
                <a16:creationId xmlns:a16="http://schemas.microsoft.com/office/drawing/2014/main" id="{2223B87C-5012-EABA-F5DD-936697E0F862}"/>
              </a:ext>
            </a:extLst>
          </p:cNvPr>
          <p:cNvSpPr txBox="1"/>
          <p:nvPr/>
        </p:nvSpPr>
        <p:spPr>
          <a:xfrm>
            <a:off x="9501510" y="5723801"/>
            <a:ext cx="1652416" cy="338554"/>
          </a:xfrm>
          <a:prstGeom prst="rect">
            <a:avLst/>
          </a:prstGeom>
          <a:noFill/>
        </p:spPr>
        <p:txBody>
          <a:bodyPr wrap="square" rtlCol="0">
            <a:spAutoFit/>
          </a:bodyPr>
          <a:lstStyle/>
          <a:p>
            <a:r>
              <a:rPr lang="en-US" sz="800" b="1" dirty="0">
                <a:solidFill>
                  <a:srgbClr val="002060"/>
                </a:solidFill>
                <a:ea typeface="Cascadia Code" panose="020B0609020000020004" pitchFamily="49" charset="0"/>
                <a:cs typeface="Times New Roman" panose="02020603050405020304" pitchFamily="18" charset="0"/>
              </a:rPr>
              <a:t>Motor Servo </a:t>
            </a:r>
            <a:r>
              <a:rPr lang="en-US" sz="800" b="1" dirty="0" err="1">
                <a:solidFill>
                  <a:srgbClr val="002060"/>
                </a:solidFill>
                <a:ea typeface="Cascadia Code" panose="020B0609020000020004" pitchFamily="49" charset="0"/>
                <a:cs typeface="Times New Roman" panose="02020603050405020304" pitchFamily="18" charset="0"/>
              </a:rPr>
              <a:t>độ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chính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xác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cao</a:t>
            </a:r>
            <a:endParaRPr lang="en-US" sz="800" b="1" dirty="0">
              <a:solidFill>
                <a:srgbClr val="002060"/>
              </a:solidFill>
              <a:ea typeface="Cascadia Code" panose="020B0609020000020004" pitchFamily="49" charset="0"/>
              <a:cs typeface="Times New Roman" panose="02020603050405020304" pitchFamily="18" charset="0"/>
            </a:endParaRPr>
          </a:p>
          <a:p>
            <a:r>
              <a:rPr lang="en-US" sz="800" dirty="0">
                <a:solidFill>
                  <a:srgbClr val="002060"/>
                </a:solidFill>
                <a:ea typeface="Cascadia Code" panose="020B0609020000020004" pitchFamily="49" charset="0"/>
                <a:cs typeface="Times New Roman" panose="02020603050405020304" pitchFamily="18" charset="0"/>
              </a:rPr>
              <a:t>High precision Servo Motor</a:t>
            </a:r>
          </a:p>
        </p:txBody>
      </p:sp>
      <p:sp>
        <p:nvSpPr>
          <p:cNvPr id="28" name="TextBox 27">
            <a:extLst>
              <a:ext uri="{FF2B5EF4-FFF2-40B4-BE49-F238E27FC236}">
                <a16:creationId xmlns:a16="http://schemas.microsoft.com/office/drawing/2014/main" id="{6FFEC098-AA64-C9A3-6D55-411F4D9CAF1A}"/>
              </a:ext>
            </a:extLst>
          </p:cNvPr>
          <p:cNvSpPr txBox="1"/>
          <p:nvPr/>
        </p:nvSpPr>
        <p:spPr>
          <a:xfrm>
            <a:off x="9513001" y="3197630"/>
            <a:ext cx="1476306"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Bộ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khoan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chính</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xác</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cao</a:t>
            </a:r>
            <a:endParaRPr lang="en-US" sz="800" b="1" dirty="0">
              <a:solidFill>
                <a:srgbClr val="002060"/>
              </a:solidFill>
              <a:ea typeface="Cascadia Code" panose="020B0609020000020004" pitchFamily="49" charset="0"/>
              <a:cs typeface="Times New Roman" panose="02020603050405020304" pitchFamily="18" charset="0"/>
            </a:endParaRPr>
          </a:p>
          <a:p>
            <a:r>
              <a:rPr lang="en-US" sz="800" dirty="0">
                <a:solidFill>
                  <a:srgbClr val="002060"/>
                </a:solidFill>
                <a:ea typeface="Cascadia Code" panose="020B0609020000020004" pitchFamily="49" charset="0"/>
                <a:cs typeface="Times New Roman" panose="02020603050405020304" pitchFamily="18" charset="0"/>
              </a:rPr>
              <a:t>Precision drill-down package  </a:t>
            </a:r>
          </a:p>
        </p:txBody>
      </p:sp>
      <p:sp>
        <p:nvSpPr>
          <p:cNvPr id="34" name="TextBox 33">
            <a:extLst>
              <a:ext uri="{FF2B5EF4-FFF2-40B4-BE49-F238E27FC236}">
                <a16:creationId xmlns:a16="http://schemas.microsoft.com/office/drawing/2014/main" id="{156D33B5-B2D8-370A-7537-3255A21E9EF0}"/>
              </a:ext>
            </a:extLst>
          </p:cNvPr>
          <p:cNvSpPr txBox="1"/>
          <p:nvPr/>
        </p:nvSpPr>
        <p:spPr>
          <a:xfrm>
            <a:off x="7294239" y="3218839"/>
            <a:ext cx="2317438"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Bộ</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kẹp</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phôi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kép</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giúp</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tải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phôi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dễ</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dàng</a:t>
            </a:r>
            <a:endParaRPr lang="en-US" sz="800" b="1" dirty="0">
              <a:solidFill>
                <a:srgbClr val="002060"/>
              </a:solidFill>
              <a:ea typeface="Cascadia Code" panose="020B0609020000020004" pitchFamily="49" charset="0"/>
              <a:cs typeface="Times New Roman" panose="02020603050405020304" pitchFamily="18" charset="0"/>
            </a:endParaRPr>
          </a:p>
          <a:p>
            <a:r>
              <a:rPr lang="en-US" sz="800" dirty="0">
                <a:solidFill>
                  <a:srgbClr val="002060"/>
                </a:solidFill>
                <a:ea typeface="Cascadia Code" panose="020B0609020000020004" pitchFamily="49" charset="0"/>
                <a:cs typeface="Times New Roman" panose="02020603050405020304" pitchFamily="18" charset="0"/>
              </a:rPr>
              <a:t>Double gripper for smooth feeding</a:t>
            </a:r>
          </a:p>
        </p:txBody>
      </p:sp>
      <p:sp>
        <p:nvSpPr>
          <p:cNvPr id="35" name="TextBox 34">
            <a:extLst>
              <a:ext uri="{FF2B5EF4-FFF2-40B4-BE49-F238E27FC236}">
                <a16:creationId xmlns:a16="http://schemas.microsoft.com/office/drawing/2014/main" id="{119C6960-16B8-4C43-B79E-474646CA94C5}"/>
              </a:ext>
            </a:extLst>
          </p:cNvPr>
          <p:cNvSpPr txBox="1"/>
          <p:nvPr/>
        </p:nvSpPr>
        <p:spPr>
          <a:xfrm>
            <a:off x="7380892" y="5723801"/>
            <a:ext cx="2060288" cy="338554"/>
          </a:xfrm>
          <a:prstGeom prst="rect">
            <a:avLst/>
          </a:prstGeom>
          <a:noFill/>
        </p:spPr>
        <p:txBody>
          <a:bodyPr wrap="square" rtlCol="0">
            <a:spAutoFit/>
          </a:bodyPr>
          <a:lstStyle/>
          <a:p>
            <a:r>
              <a:rPr lang="en-US" sz="800" b="1" dirty="0" err="1">
                <a:solidFill>
                  <a:srgbClr val="002060"/>
                </a:solidFill>
                <a:ea typeface="Cascadia Code" panose="020B0609020000020004" pitchFamily="49" charset="0"/>
                <a:cs typeface="Times New Roman" panose="02020603050405020304" pitchFamily="18" charset="0"/>
              </a:rPr>
              <a:t>Mặt</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bàn</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khí</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cấp</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phôi</a:t>
            </a:r>
            <a:r>
              <a:rPr lang="en-US" sz="800" b="1" dirty="0">
                <a:solidFill>
                  <a:srgbClr val="002060"/>
                </a:solidFill>
                <a:ea typeface="Cascadia Code" panose="020B0609020000020004" pitchFamily="49" charset="0"/>
                <a:cs typeface="Times New Roman" panose="02020603050405020304" pitchFamily="18" charset="0"/>
              </a:rPr>
              <a:t> </a:t>
            </a:r>
            <a:r>
              <a:rPr lang="en-US" sz="800" b="1" dirty="0" err="1">
                <a:solidFill>
                  <a:srgbClr val="002060"/>
                </a:solidFill>
                <a:ea typeface="Cascadia Code" panose="020B0609020000020004" pitchFamily="49" charset="0"/>
                <a:cs typeface="Times New Roman" panose="02020603050405020304" pitchFamily="18" charset="0"/>
              </a:rPr>
              <a:t>kiểu</a:t>
            </a:r>
            <a:r>
              <a:rPr lang="en-US" sz="800" b="1" dirty="0">
                <a:solidFill>
                  <a:srgbClr val="002060"/>
                </a:solidFill>
                <a:ea typeface="Cascadia Code" panose="020B0609020000020004" pitchFamily="49" charset="0"/>
                <a:cs typeface="Times New Roman" panose="02020603050405020304" pitchFamily="18" charset="0"/>
              </a:rPr>
              <a:t> bi </a:t>
            </a:r>
            <a:r>
              <a:rPr lang="en-US" sz="800" b="1" dirty="0" err="1">
                <a:solidFill>
                  <a:srgbClr val="002060"/>
                </a:solidFill>
                <a:ea typeface="Cascadia Code" panose="020B0609020000020004" pitchFamily="49" charset="0"/>
                <a:cs typeface="Times New Roman" panose="02020603050405020304" pitchFamily="18" charset="0"/>
              </a:rPr>
              <a:t>thép</a:t>
            </a:r>
            <a:endParaRPr lang="en-US" sz="800" b="1" dirty="0">
              <a:solidFill>
                <a:srgbClr val="002060"/>
              </a:solidFill>
              <a:ea typeface="Cascadia Code" panose="020B0609020000020004" pitchFamily="49" charset="0"/>
              <a:cs typeface="Times New Roman" panose="02020603050405020304" pitchFamily="18" charset="0"/>
            </a:endParaRPr>
          </a:p>
          <a:p>
            <a:r>
              <a:rPr lang="en-US" sz="800" dirty="0">
                <a:solidFill>
                  <a:srgbClr val="002060"/>
                </a:solidFill>
                <a:ea typeface="Cascadia Code" panose="020B0609020000020004" pitchFamily="49" charset="0"/>
                <a:cs typeface="Times New Roman" panose="02020603050405020304" pitchFamily="18" charset="0"/>
              </a:rPr>
              <a:t>Feeding steel ball type air floating platform</a:t>
            </a:r>
          </a:p>
        </p:txBody>
      </p:sp>
      <p:pic>
        <p:nvPicPr>
          <p:cNvPr id="36" name="Picture 35" descr="A close-up of a machine&#10;&#10;Description automatically generated">
            <a:extLst>
              <a:ext uri="{FF2B5EF4-FFF2-40B4-BE49-F238E27FC236}">
                <a16:creationId xmlns:a16="http://schemas.microsoft.com/office/drawing/2014/main" id="{135D953C-4EEB-C323-A1D8-209C7CCFF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922" y="1559289"/>
            <a:ext cx="1970374" cy="1616029"/>
          </a:xfrm>
          <a:prstGeom prst="rect">
            <a:avLst/>
          </a:prstGeom>
        </p:spPr>
      </p:pic>
      <p:pic>
        <p:nvPicPr>
          <p:cNvPr id="37" name="Picture 36" descr="Several metal drills on a machine&#10;&#10;Description automatically generated">
            <a:extLst>
              <a:ext uri="{FF2B5EF4-FFF2-40B4-BE49-F238E27FC236}">
                <a16:creationId xmlns:a16="http://schemas.microsoft.com/office/drawing/2014/main" id="{A452C399-ABBB-EAD7-8AC7-F919D3327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9565" y="1550121"/>
            <a:ext cx="1966168" cy="1616029"/>
          </a:xfrm>
          <a:prstGeom prst="rect">
            <a:avLst/>
          </a:prstGeom>
        </p:spPr>
      </p:pic>
      <p:pic>
        <p:nvPicPr>
          <p:cNvPr id="38" name="Picture 37" descr="A metal tray with holes in it&#10;&#10;Description automatically generated">
            <a:extLst>
              <a:ext uri="{FF2B5EF4-FFF2-40B4-BE49-F238E27FC236}">
                <a16:creationId xmlns:a16="http://schemas.microsoft.com/office/drawing/2014/main" id="{3849DA4D-B779-52EB-BB5A-8013932909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923" y="3804891"/>
            <a:ext cx="1967343" cy="1918909"/>
          </a:xfrm>
          <a:prstGeom prst="rect">
            <a:avLst/>
          </a:prstGeom>
        </p:spPr>
      </p:pic>
      <p:pic>
        <p:nvPicPr>
          <p:cNvPr id="39" name="Picture 38" descr="Several small black and white machines&#10;&#10;Description automatically generated">
            <a:extLst>
              <a:ext uri="{FF2B5EF4-FFF2-40B4-BE49-F238E27FC236}">
                <a16:creationId xmlns:a16="http://schemas.microsoft.com/office/drawing/2014/main" id="{A80B9F42-7B44-D858-9747-B2FAFE8AC9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9565" y="3804891"/>
            <a:ext cx="1966168" cy="1918910"/>
          </a:xfrm>
          <a:prstGeom prst="rect">
            <a:avLst/>
          </a:prstGeom>
        </p:spPr>
      </p:pic>
      <p:sp>
        <p:nvSpPr>
          <p:cNvPr id="5" name="Slide Number Placeholder 4"/>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16</a:t>
            </a:fld>
            <a:endParaRPr lang="en-US" b="1" dirty="0">
              <a:solidFill>
                <a:srgbClr val="006600"/>
              </a:solidFill>
            </a:endParaRPr>
          </a:p>
        </p:txBody>
      </p:sp>
      <p:pic>
        <p:nvPicPr>
          <p:cNvPr id="31" name="Picture 30">
            <a:extLst>
              <a:ext uri="{FF2B5EF4-FFF2-40B4-BE49-F238E27FC236}">
                <a16:creationId xmlns:a16="http://schemas.microsoft.com/office/drawing/2014/main" id="{90D02F9B-1BA7-BC80-058B-4084BE87F978}"/>
              </a:ext>
            </a:extLst>
          </p:cNvPr>
          <p:cNvPicPr>
            <a:picLocks noChangeAspect="1"/>
          </p:cNvPicPr>
          <p:nvPr/>
        </p:nvPicPr>
        <p:blipFill>
          <a:blip r:embed="rId9"/>
          <a:stretch>
            <a:fillRect/>
          </a:stretch>
        </p:blipFill>
        <p:spPr>
          <a:xfrm>
            <a:off x="11455382" y="6107281"/>
            <a:ext cx="573189" cy="573189"/>
          </a:xfrm>
          <a:prstGeom prst="rect">
            <a:avLst/>
          </a:prstGeom>
        </p:spPr>
      </p:pic>
      <p:graphicFrame>
        <p:nvGraphicFramePr>
          <p:cNvPr id="30" name="Table 29">
            <a:extLst>
              <a:ext uri="{FF2B5EF4-FFF2-40B4-BE49-F238E27FC236}">
                <a16:creationId xmlns:a16="http://schemas.microsoft.com/office/drawing/2014/main" id="{AA8C5C87-9843-D445-3664-657E17DB232C}"/>
              </a:ext>
            </a:extLst>
          </p:cNvPr>
          <p:cNvGraphicFramePr>
            <a:graphicFrameLocks noGrp="1"/>
          </p:cNvGraphicFramePr>
          <p:nvPr>
            <p:extLst>
              <p:ext uri="{D42A27DB-BD31-4B8C-83A1-F6EECF244321}">
                <p14:modId xmlns:p14="http://schemas.microsoft.com/office/powerpoint/2010/main" val="547689108"/>
              </p:ext>
            </p:extLst>
          </p:nvPr>
        </p:nvGraphicFramePr>
        <p:xfrm>
          <a:off x="351207" y="3573472"/>
          <a:ext cx="6656400" cy="3184031"/>
        </p:xfrm>
        <a:graphic>
          <a:graphicData uri="http://schemas.openxmlformats.org/drawingml/2006/table">
            <a:tbl>
              <a:tblPr bandRow="1">
                <a:tableStyleId>{7E9639D4-E3E2-4D34-9284-5A2195B3D0D7}</a:tableStyleId>
              </a:tblPr>
              <a:tblGrid>
                <a:gridCol w="1454400">
                  <a:extLst>
                    <a:ext uri="{9D8B030D-6E8A-4147-A177-3AD203B41FA5}">
                      <a16:colId xmlns:a16="http://schemas.microsoft.com/office/drawing/2014/main" val="2789679717"/>
                    </a:ext>
                  </a:extLst>
                </a:gridCol>
                <a:gridCol w="1746000">
                  <a:extLst>
                    <a:ext uri="{9D8B030D-6E8A-4147-A177-3AD203B41FA5}">
                      <a16:colId xmlns:a16="http://schemas.microsoft.com/office/drawing/2014/main" val="1004352861"/>
                    </a:ext>
                  </a:extLst>
                </a:gridCol>
                <a:gridCol w="1152000">
                  <a:extLst>
                    <a:ext uri="{9D8B030D-6E8A-4147-A177-3AD203B41FA5}">
                      <a16:colId xmlns:a16="http://schemas.microsoft.com/office/drawing/2014/main" val="818998682"/>
                    </a:ext>
                  </a:extLst>
                </a:gridCol>
                <a:gridCol w="1152000">
                  <a:extLst>
                    <a:ext uri="{9D8B030D-6E8A-4147-A177-3AD203B41FA5}">
                      <a16:colId xmlns:a16="http://schemas.microsoft.com/office/drawing/2014/main" val="70742874"/>
                    </a:ext>
                  </a:extLst>
                </a:gridCol>
                <a:gridCol w="1152000">
                  <a:extLst>
                    <a:ext uri="{9D8B030D-6E8A-4147-A177-3AD203B41FA5}">
                      <a16:colId xmlns:a16="http://schemas.microsoft.com/office/drawing/2014/main" val="1707717777"/>
                    </a:ext>
                  </a:extLst>
                </a:gridCol>
              </a:tblGrid>
              <a:tr h="230262">
                <a:tc>
                  <a:txBody>
                    <a:bodyPr/>
                    <a:lstStyle/>
                    <a:p>
                      <a:r>
                        <a:rPr lang="en-US" sz="850" b="1" dirty="0" err="1">
                          <a:latin typeface="+mn-lt"/>
                          <a:ea typeface="Cascadia Code" panose="020B0609020000020004" pitchFamily="49" charset="0"/>
                          <a:cs typeface="Times New Roman" panose="02020603050405020304" pitchFamily="18" charset="0"/>
                        </a:rPr>
                        <a:t>Kích</a:t>
                      </a:r>
                      <a:r>
                        <a:rPr lang="en-US" sz="850" b="1" dirty="0">
                          <a:latin typeface="+mn-lt"/>
                          <a:ea typeface="Cascadia Code" panose="020B0609020000020004" pitchFamily="49" charset="0"/>
                          <a:cs typeface="Times New Roman" panose="02020603050405020304" pitchFamily="18" charset="0"/>
                        </a:rPr>
                        <a:t> </a:t>
                      </a:r>
                      <a:r>
                        <a:rPr lang="en-US" sz="850" b="1" err="1">
                          <a:latin typeface="+mn-lt"/>
                          <a:ea typeface="Cascadia Code" panose="020B0609020000020004" pitchFamily="49" charset="0"/>
                          <a:cs typeface="Times New Roman" panose="02020603050405020304" pitchFamily="18" charset="0"/>
                        </a:rPr>
                        <a:t>thước</a:t>
                      </a:r>
                      <a:r>
                        <a:rPr lang="en-US" sz="850" b="1">
                          <a:latin typeface="+mn-lt"/>
                          <a:ea typeface="Cascadia Code" panose="020B0609020000020004" pitchFamily="49" charset="0"/>
                          <a:cs typeface="Times New Roman" panose="02020603050405020304" pitchFamily="18" charset="0"/>
                        </a:rPr>
                        <a:t> </a:t>
                      </a:r>
                      <a:r>
                        <a:rPr lang="en-US" sz="850" b="1" smtClean="0">
                          <a:latin typeface="+mn-lt"/>
                          <a:ea typeface="Cascadia Code" panose="020B0609020000020004" pitchFamily="49" charset="0"/>
                          <a:cs typeface="Times New Roman" panose="02020603050405020304" pitchFamily="18" charset="0"/>
                        </a:rPr>
                        <a:t>phôi</a:t>
                      </a:r>
                      <a:r>
                        <a:rPr lang="en-US" sz="850" b="1" baseline="0" smtClean="0">
                          <a:latin typeface="+mn-lt"/>
                          <a:ea typeface="Cascadia Code" panose="020B0609020000020004" pitchFamily="49" charset="0"/>
                          <a:cs typeface="Times New Roman" panose="02020603050405020304" pitchFamily="18" charset="0"/>
                        </a:rPr>
                        <a:t> tối đa</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Max. panel size</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3050x900 </a:t>
                      </a:r>
                      <a:r>
                        <a:rPr lang="en-US" sz="850" b="1" dirty="0">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smtClean="0">
                          <a:latin typeface="+mn-lt"/>
                          <a:ea typeface="Cascadia Code" panose="020B0609020000020004" pitchFamily="49" charset="0"/>
                          <a:cs typeface="Times New Roman" panose="02020603050405020304" pitchFamily="18" charset="0"/>
                        </a:rPr>
                        <a:t>3050x1200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smtClean="0">
                          <a:latin typeface="+mn-lt"/>
                          <a:ea typeface="Cascadia Code" panose="020B0609020000020004" pitchFamily="49" charset="0"/>
                          <a:cs typeface="Times New Roman" panose="02020603050405020304" pitchFamily="18" charset="0"/>
                        </a:rPr>
                        <a:t>3050x1200 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Tốc độ</a:t>
                      </a:r>
                      <a:r>
                        <a:rPr lang="en-US" sz="850" b="1" baseline="0" smtClean="0">
                          <a:latin typeface="+mn-lt"/>
                          <a:ea typeface="Cascadia Code" panose="020B0609020000020004" pitchFamily="49" charset="0"/>
                          <a:cs typeface="Times New Roman" panose="02020603050405020304" pitchFamily="18" charset="0"/>
                        </a:rPr>
                        <a:t> chạy không tải</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Fastest processing speed</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80 m/min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80 m/min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80 m/min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trục nội suy</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Number of axes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7</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7</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smtClean="0">
                          <a:latin typeface="+mn-lt"/>
                          <a:ea typeface="Cascadia Code" panose="020B0609020000020004" pitchFamily="49" charset="0"/>
                          <a:cs typeface="Times New Roman" panose="02020603050405020304" pitchFamily="18" charset="0"/>
                        </a:rPr>
                        <a:t>9</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7071967"/>
                  </a:ext>
                </a:extLst>
              </a:tr>
              <a:tr h="365243">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mặt có thể gia công</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smtClean="0">
                          <a:latin typeface="+mn-lt"/>
                          <a:ea typeface="Cascadia Code" panose="020B0609020000020004" pitchFamily="49" charset="0"/>
                          <a:cs typeface="Times New Roman" panose="02020603050405020304" pitchFamily="18" charset="0"/>
                        </a:rPr>
                        <a:t>Number</a:t>
                      </a:r>
                      <a:r>
                        <a:rPr lang="en-GB" sz="850" b="1" baseline="0" smtClean="0">
                          <a:latin typeface="+mn-lt"/>
                          <a:ea typeface="Cascadia Code" panose="020B0609020000020004" pitchFamily="49" charset="0"/>
                          <a:cs typeface="Times New Roman" panose="02020603050405020304" pitchFamily="18" charset="0"/>
                        </a:rPr>
                        <a:t> of processing faces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6</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6</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smtClean="0">
                          <a:latin typeface="+mn-lt"/>
                          <a:ea typeface="Cascadia Code" panose="020B0609020000020004" pitchFamily="49" charset="0"/>
                          <a:cs typeface="Times New Roman" panose="02020603050405020304" pitchFamily="18" charset="0"/>
                        </a:rPr>
                        <a:t>6</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29618"/>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cụm khoan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Number of drill packages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Trên</a:t>
                      </a:r>
                      <a:r>
                        <a:rPr lang="en-US" sz="850" b="1" baseline="0" smtClean="0">
                          <a:latin typeface="+mn-lt"/>
                          <a:ea typeface="Cascadia Code" panose="020B0609020000020004" pitchFamily="49" charset="0"/>
                          <a:cs typeface="Times New Roman" panose="02020603050405020304" pitchFamily="18" charset="0"/>
                        </a:rPr>
                        <a:t> 1, dưới 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Trên</a:t>
                      </a:r>
                      <a:r>
                        <a:rPr lang="en-US" sz="850" b="1" baseline="0" smtClean="0">
                          <a:latin typeface="+mn-lt"/>
                          <a:ea typeface="Cascadia Code" panose="020B0609020000020004" pitchFamily="49" charset="0"/>
                          <a:cs typeface="Times New Roman" panose="02020603050405020304" pitchFamily="18" charset="0"/>
                        </a:rPr>
                        <a:t> 1, dưới 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Trên</a:t>
                      </a:r>
                      <a:r>
                        <a:rPr lang="en-US" sz="850" b="1" baseline="0" smtClean="0">
                          <a:latin typeface="+mn-lt"/>
                          <a:ea typeface="Cascadia Code" panose="020B0609020000020004" pitchFamily="49" charset="0"/>
                          <a:cs typeface="Times New Roman" panose="02020603050405020304" pitchFamily="18" charset="0"/>
                        </a:rPr>
                        <a:t> 2, dưới 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2966299"/>
                  </a:ext>
                </a:extLst>
              </a:tr>
              <a:tr h="258084">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trục khoan ngang</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smtClean="0">
                          <a:latin typeface="+mn-lt"/>
                          <a:ea typeface="Cascadia Code" panose="020B0609020000020004" pitchFamily="49" charset="0"/>
                          <a:cs typeface="Times New Roman" panose="02020603050405020304" pitchFamily="18" charset="0"/>
                        </a:rPr>
                        <a:t>Number of horizontal drill axes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10</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10</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cs typeface="Times New Roman" panose="02020603050405020304" pitchFamily="18" charset="0"/>
                        </a:rPr>
                        <a:t>10</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548373"/>
                  </a:ext>
                </a:extLst>
              </a:tr>
              <a:tr h="258084">
                <a:tc>
                  <a:txBody>
                    <a:bodyPr/>
                    <a:lstStyle/>
                    <a:p>
                      <a:r>
                        <a:rPr lang="en-GB" sz="850" b="1" smtClean="0">
                          <a:latin typeface="+mn-lt"/>
                          <a:ea typeface="Cascadia Code" panose="020B0609020000020004" pitchFamily="49" charset="0"/>
                          <a:cs typeface="Times New Roman" panose="02020603050405020304" pitchFamily="18" charset="0"/>
                        </a:rPr>
                        <a:t>Số trục</a:t>
                      </a:r>
                      <a:r>
                        <a:rPr lang="en-GB" sz="850" b="1" baseline="0" smtClean="0">
                          <a:latin typeface="+mn-lt"/>
                          <a:ea typeface="Cascadia Code" panose="020B0609020000020004" pitchFamily="49" charset="0"/>
                          <a:cs typeface="Times New Roman" panose="02020603050405020304" pitchFamily="18" charset="0"/>
                        </a:rPr>
                        <a:t> khoan đứng (trên)</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Number of upper vertical drill axes</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9</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9</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cs typeface="Times New Roman" panose="02020603050405020304" pitchFamily="18" charset="0"/>
                        </a:rPr>
                        <a:t>9+9</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5064798"/>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Số trục</a:t>
                      </a:r>
                      <a:r>
                        <a:rPr lang="en-GB" sz="850" b="1" baseline="0" smtClean="0">
                          <a:latin typeface="+mn-lt"/>
                          <a:ea typeface="Cascadia Code" panose="020B0609020000020004" pitchFamily="49" charset="0"/>
                          <a:cs typeface="Times New Roman" panose="02020603050405020304" pitchFamily="18" charset="0"/>
                        </a:rPr>
                        <a:t> khoan đứng (dưới)</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Number of lower vertical drill axes</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7</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7</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cs typeface="Times New Roman" panose="02020603050405020304" pitchFamily="18" charset="0"/>
                        </a:rPr>
                        <a:t>7</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2656732"/>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lưỡi cưa dưới</a:t>
                      </a:r>
                      <a:r>
                        <a:rPr lang="en-US" sz="850" b="1" smtClean="0">
                          <a:latin typeface="+mn-lt"/>
                          <a:ea typeface="Cascadia Code" panose="020B0609020000020004" pitchFamily="49" charset="0"/>
                          <a:cs typeface="Times New Roman" panose="02020603050405020304" pitchFamily="18" charset="0"/>
                        </a:rPr>
                        <a:t> </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Number of lower slot saws</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1</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cs typeface="Times New Roman" panose="02020603050405020304" pitchFamily="18" charset="0"/>
                        </a:rPr>
                        <a:t>1</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cs typeface="Times New Roman" panose="02020603050405020304" pitchFamily="18" charset="0"/>
                        </a:rPr>
                        <a:t>1</a:t>
                      </a:r>
                      <a:endParaRPr lang="en-US" sz="850" b="1" dirty="0">
                        <a:latin typeface="+mn-lt"/>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5038490"/>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động cơ phay (trên)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Number of upper spindles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633222"/>
                  </a:ext>
                </a:extLst>
              </a:tr>
              <a:tr h="230262">
                <a:tc>
                  <a:txBody>
                    <a:bodyPr/>
                    <a:lstStyle/>
                    <a:p>
                      <a:r>
                        <a:rPr lang="en-US" sz="850" b="1" smtClean="0">
                          <a:latin typeface="+mn-lt"/>
                          <a:ea typeface="Cascadia Code" panose="020B0609020000020004" pitchFamily="49" charset="0"/>
                          <a:cs typeface="Times New Roman" panose="02020603050405020304" pitchFamily="18" charset="0"/>
                        </a:rPr>
                        <a:t>Số</a:t>
                      </a:r>
                      <a:r>
                        <a:rPr lang="en-US" sz="850" b="1" baseline="0" smtClean="0">
                          <a:latin typeface="+mn-lt"/>
                          <a:ea typeface="Cascadia Code" panose="020B0609020000020004" pitchFamily="49" charset="0"/>
                          <a:cs typeface="Times New Roman" panose="02020603050405020304" pitchFamily="18" charset="0"/>
                        </a:rPr>
                        <a:t> động cơ phay (dưới)</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Number of lower spindles</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smtClean="0">
                          <a:latin typeface="+mn-lt"/>
                          <a:ea typeface="Cascadia Code" panose="020B0609020000020004" pitchFamily="49" charset="0"/>
                          <a:cs typeface="Times New Roman" panose="02020603050405020304" pitchFamily="18" charset="0"/>
                        </a:rPr>
                        <a:t>1</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553422"/>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Tổng</a:t>
                      </a:r>
                      <a:r>
                        <a:rPr lang="en-GB" sz="850" b="1" baseline="0" smtClean="0">
                          <a:latin typeface="+mn-lt"/>
                          <a:ea typeface="Cascadia Code" panose="020B0609020000020004" pitchFamily="49" charset="0"/>
                          <a:cs typeface="Times New Roman" panose="02020603050405020304" pitchFamily="18" charset="0"/>
                        </a:rPr>
                        <a:t> công suất</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ea typeface="Cascadia Code" panose="020B0609020000020004" pitchFamily="49" charset="0"/>
                          <a:cs typeface="Times New Roman" panose="02020603050405020304" pitchFamily="18" charset="0"/>
                        </a:rPr>
                        <a:t>Total power</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ea typeface="Cascadia Code" panose="020B0609020000020004" pitchFamily="49" charset="0"/>
                          <a:cs typeface="Times New Roman" panose="02020603050405020304" pitchFamily="18" charset="0"/>
                        </a:rPr>
                        <a:t>12 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smtClean="0">
                          <a:latin typeface="+mn-lt"/>
                          <a:ea typeface="Cascadia Code" panose="020B0609020000020004" pitchFamily="49" charset="0"/>
                          <a:cs typeface="Times New Roman" panose="02020603050405020304" pitchFamily="18" charset="0"/>
                        </a:rPr>
                        <a:t>12 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smtClean="0">
                          <a:latin typeface="+mn-lt"/>
                          <a:ea typeface="Cascadia Code" panose="020B0609020000020004" pitchFamily="49" charset="0"/>
                          <a:cs typeface="Times New Roman" panose="02020603050405020304" pitchFamily="18" charset="0"/>
                        </a:rPr>
                        <a:t>15 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3238442"/>
                  </a:ext>
                </a:extLst>
              </a:tr>
              <a:tr h="230262">
                <a:tc>
                  <a:txBody>
                    <a:bodyPr/>
                    <a:lstStyle/>
                    <a:p>
                      <a:r>
                        <a:rPr lang="en-GB" sz="850" b="1" smtClean="0">
                          <a:latin typeface="+mn-lt"/>
                          <a:ea typeface="Cascadia Code" panose="020B0609020000020004" pitchFamily="49" charset="0"/>
                          <a:cs typeface="Times New Roman" panose="02020603050405020304" pitchFamily="18" charset="0"/>
                        </a:rPr>
                        <a:t>Kích</a:t>
                      </a:r>
                      <a:r>
                        <a:rPr lang="en-GB" sz="850" b="1" baseline="0" smtClean="0">
                          <a:latin typeface="+mn-lt"/>
                          <a:ea typeface="Cascadia Code" panose="020B0609020000020004" pitchFamily="49" charset="0"/>
                          <a:cs typeface="Times New Roman" panose="02020603050405020304" pitchFamily="18" charset="0"/>
                        </a:rPr>
                        <a:t> thước tổng quan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ea typeface="Cascadia Code" panose="020B0609020000020004" pitchFamily="49" charset="0"/>
                          <a:cs typeface="Times New Roman" panose="02020603050405020304" pitchFamily="18" charset="0"/>
                        </a:rPr>
                        <a:t>Dimensions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850" b="1" smtClean="0">
                          <a:latin typeface="+mn-lt"/>
                          <a:ea typeface="Cascadia Code" panose="020B0609020000020004" pitchFamily="49" charset="0"/>
                          <a:cs typeface="Times New Roman" panose="02020603050405020304" pitchFamily="18" charset="0"/>
                        </a:rPr>
                        <a:t>3100x2000x1800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smtClean="0">
                          <a:latin typeface="+mn-lt"/>
                          <a:ea typeface="Cascadia Code" panose="020B0609020000020004" pitchFamily="49" charset="0"/>
                          <a:cs typeface="Times New Roman" panose="02020603050405020304" pitchFamily="18" charset="0"/>
                        </a:rPr>
                        <a:t>3100x2300x1800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smtClean="0">
                          <a:latin typeface="+mn-lt"/>
                          <a:ea typeface="Cascadia Code" panose="020B0609020000020004" pitchFamily="49" charset="0"/>
                          <a:cs typeface="Times New Roman" panose="02020603050405020304" pitchFamily="18" charset="0"/>
                        </a:rPr>
                        <a:t>3100x2300x1800 mm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268080"/>
                  </a:ext>
                </a:extLst>
              </a:tr>
            </a:tbl>
          </a:graphicData>
        </a:graphic>
      </p:graphicFrame>
      <p:sp>
        <p:nvSpPr>
          <p:cNvPr id="40" name="TextBox 39">
            <a:extLst>
              <a:ext uri="{FF2B5EF4-FFF2-40B4-BE49-F238E27FC236}">
                <a16:creationId xmlns:a16="http://schemas.microsoft.com/office/drawing/2014/main" id="{E9A8AC48-255E-F2A3-1B87-D163B4BD473F}"/>
              </a:ext>
            </a:extLst>
          </p:cNvPr>
          <p:cNvSpPr txBox="1"/>
          <p:nvPr/>
        </p:nvSpPr>
        <p:spPr>
          <a:xfrm>
            <a:off x="3294691" y="3282696"/>
            <a:ext cx="1159731" cy="276999"/>
          </a:xfrm>
          <a:prstGeom prst="rect">
            <a:avLst/>
          </a:prstGeom>
          <a:noFill/>
        </p:spPr>
        <p:txBody>
          <a:bodyPr wrap="square" rtlCol="0">
            <a:spAutoFit/>
          </a:bodyPr>
          <a:lstStyle/>
          <a:p>
            <a:pPr algn="ctr"/>
            <a:r>
              <a:rPr lang="en-US" sz="1200" smtClean="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GK-600</a:t>
            </a:r>
            <a:endParaRPr lang="en-US" sz="12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41" name="TextBox 40">
            <a:extLst>
              <a:ext uri="{FF2B5EF4-FFF2-40B4-BE49-F238E27FC236}">
                <a16:creationId xmlns:a16="http://schemas.microsoft.com/office/drawing/2014/main" id="{E9A8AC48-255E-F2A3-1B87-D163B4BD473F}"/>
              </a:ext>
            </a:extLst>
          </p:cNvPr>
          <p:cNvSpPr txBox="1"/>
          <p:nvPr/>
        </p:nvSpPr>
        <p:spPr>
          <a:xfrm>
            <a:off x="4488267" y="3283680"/>
            <a:ext cx="1159731" cy="276999"/>
          </a:xfrm>
          <a:prstGeom prst="rect">
            <a:avLst/>
          </a:prstGeom>
          <a:noFill/>
        </p:spPr>
        <p:txBody>
          <a:bodyPr wrap="square" rtlCol="0">
            <a:spAutoFit/>
          </a:bodyPr>
          <a:lstStyle/>
          <a:p>
            <a:pPr algn="ctr"/>
            <a:r>
              <a:rPr lang="en-US" sz="1200" smtClean="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GK-600L</a:t>
            </a:r>
            <a:endParaRPr lang="en-US" sz="12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42" name="TextBox 45">
            <a:extLst>
              <a:ext uri="{FF2B5EF4-FFF2-40B4-BE49-F238E27FC236}">
                <a16:creationId xmlns:a16="http://schemas.microsoft.com/office/drawing/2014/main" id="{5CFC2755-55FB-CB30-A54D-8CE8A2201ED2}"/>
              </a:ext>
            </a:extLst>
          </p:cNvPr>
          <p:cNvSpPr txBox="1"/>
          <p:nvPr/>
        </p:nvSpPr>
        <p:spPr>
          <a:xfrm>
            <a:off x="264904" y="3283200"/>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43" name="TextBox 42">
            <a:extLst>
              <a:ext uri="{FF2B5EF4-FFF2-40B4-BE49-F238E27FC236}">
                <a16:creationId xmlns:a16="http://schemas.microsoft.com/office/drawing/2014/main" id="{E9A8AC48-255E-F2A3-1B87-D163B4BD473F}"/>
              </a:ext>
            </a:extLst>
          </p:cNvPr>
          <p:cNvSpPr txBox="1"/>
          <p:nvPr/>
        </p:nvSpPr>
        <p:spPr>
          <a:xfrm>
            <a:off x="5654127" y="3283680"/>
            <a:ext cx="1159731" cy="276999"/>
          </a:xfrm>
          <a:prstGeom prst="rect">
            <a:avLst/>
          </a:prstGeom>
          <a:noFill/>
        </p:spPr>
        <p:txBody>
          <a:bodyPr wrap="square" rtlCol="0">
            <a:spAutoFit/>
          </a:bodyPr>
          <a:lstStyle/>
          <a:p>
            <a:pPr algn="ctr"/>
            <a:r>
              <a:rPr lang="en-US" sz="1200" smtClean="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GK-600S</a:t>
            </a:r>
            <a:endParaRPr lang="en-US" sz="12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3904320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22" r="2125" b="1240"/>
          <a:stretch/>
        </p:blipFill>
        <p:spPr>
          <a:xfrm>
            <a:off x="5830528" y="1071716"/>
            <a:ext cx="5997559" cy="2428567"/>
          </a:xfrm>
          <a:prstGeom prst="rect">
            <a:avLst/>
          </a:prstGeom>
        </p:spPr>
      </p:pic>
      <p:pic>
        <p:nvPicPr>
          <p:cNvPr id="4" name="Hình ảnh 3">
            <a:extLst>
              <a:ext uri="{FF2B5EF4-FFF2-40B4-BE49-F238E27FC236}">
                <a16:creationId xmlns:a16="http://schemas.microsoft.com/office/drawing/2014/main" id="{06F260C8-6532-624B-95A4-5D443324237B}"/>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3658217"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GJ-368</a:t>
            </a:r>
          </a:p>
          <a:p>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MÁY DÁN </a:t>
            </a:r>
            <a:r>
              <a:rPr lang="en-US" sz="1400">
                <a:latin typeface="Bahnschrift SemiBold" panose="020B0502040204020203" pitchFamily="34" charset="0"/>
                <a:ea typeface="Cascadia Code" panose="020B0609020000020004" pitchFamily="49" charset="0"/>
                <a:cs typeface="Cascadia Code" panose="020B0609020000020004" pitchFamily="49" charset="0"/>
              </a:rPr>
              <a:t>CẠNH </a:t>
            </a:r>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TỰ ĐỘNG HIỆU </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QUẢ CAO </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Automatic high efficiency edge bander</a:t>
            </a: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4354414" cy="73866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DÁN CẠNH HIỆU QUẢ, CHÍNH XÁC VÀ THÔNG MINH</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Intelligent, precise and efficient edge banding </a:t>
            </a:r>
          </a:p>
        </p:txBody>
      </p:sp>
      <p:pic>
        <p:nvPicPr>
          <p:cNvPr id="36" name="Picture 35"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pic>
        <p:nvPicPr>
          <p:cNvPr id="42" name="Picture 41">
            <a:extLst>
              <a:ext uri="{FF2B5EF4-FFF2-40B4-BE49-F238E27FC236}">
                <a16:creationId xmlns:a16="http://schemas.microsoft.com/office/drawing/2014/main" id="{7A6804D4-EECB-FB8B-7662-33CA1AD62216}"/>
              </a:ext>
            </a:extLst>
          </p:cNvPr>
          <p:cNvPicPr>
            <a:picLocks noChangeAspect="1"/>
          </p:cNvPicPr>
          <p:nvPr/>
        </p:nvPicPr>
        <p:blipFill>
          <a:blip r:embed="rId5"/>
          <a:stretch>
            <a:fillRect/>
          </a:stretch>
        </p:blipFill>
        <p:spPr>
          <a:xfrm>
            <a:off x="1027914" y="3207733"/>
            <a:ext cx="3064026" cy="1159361"/>
          </a:xfrm>
          <a:prstGeom prst="rect">
            <a:avLst/>
          </a:prstGeom>
        </p:spPr>
      </p:pic>
      <p:pic>
        <p:nvPicPr>
          <p:cNvPr id="43" name="Picture 42">
            <a:extLst>
              <a:ext uri="{FF2B5EF4-FFF2-40B4-BE49-F238E27FC236}">
                <a16:creationId xmlns:a16="http://schemas.microsoft.com/office/drawing/2014/main" id="{C1E124F2-AEF4-5B77-0D9E-EE0386B1A7B8}"/>
              </a:ext>
            </a:extLst>
          </p:cNvPr>
          <p:cNvPicPr>
            <a:picLocks/>
          </p:cNvPicPr>
          <p:nvPr/>
        </p:nvPicPr>
        <p:blipFill>
          <a:blip r:embed="rId6"/>
          <a:stretch>
            <a:fillRect/>
          </a:stretch>
        </p:blipFill>
        <p:spPr>
          <a:xfrm>
            <a:off x="4104230" y="3527182"/>
            <a:ext cx="3653422" cy="316800"/>
          </a:xfrm>
          <a:prstGeom prst="rect">
            <a:avLst/>
          </a:prstGeom>
        </p:spPr>
      </p:pic>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17</a:t>
            </a:fld>
            <a:endParaRPr lang="en-US" b="1" dirty="0">
              <a:solidFill>
                <a:srgbClr val="006600"/>
              </a:solidFill>
            </a:endParaRPr>
          </a:p>
        </p:txBody>
      </p:sp>
      <p:pic>
        <p:nvPicPr>
          <p:cNvPr id="27" name="Picture 26">
            <a:extLst>
              <a:ext uri="{FF2B5EF4-FFF2-40B4-BE49-F238E27FC236}">
                <a16:creationId xmlns:a16="http://schemas.microsoft.com/office/drawing/2014/main" id="{90D02F9B-1BA7-BC80-058B-4084BE87F978}"/>
              </a:ext>
            </a:extLst>
          </p:cNvPr>
          <p:cNvPicPr>
            <a:picLocks noChangeAspect="1"/>
          </p:cNvPicPr>
          <p:nvPr/>
        </p:nvPicPr>
        <p:blipFill>
          <a:blip r:embed="rId7"/>
          <a:stretch>
            <a:fillRect/>
          </a:stretch>
        </p:blipFill>
        <p:spPr>
          <a:xfrm>
            <a:off x="11455382" y="6107281"/>
            <a:ext cx="573189" cy="573189"/>
          </a:xfrm>
          <a:prstGeom prst="rect">
            <a:avLst/>
          </a:prstGeom>
        </p:spPr>
      </p:pic>
      <p:graphicFrame>
        <p:nvGraphicFramePr>
          <p:cNvPr id="22"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2712959662"/>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9 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≥150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4500x780x1570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13-22 </a:t>
                      </a:r>
                      <a:r>
                        <a:rPr lang="en-US" sz="850" b="1" kern="1200" dirty="0">
                          <a:solidFill>
                            <a:schemeClr val="tx1"/>
                          </a:solidFill>
                          <a:latin typeface="+mn-lt"/>
                          <a:ea typeface="Cascadia Code" panose="020B0609020000020004" pitchFamily="49" charset="0"/>
                          <a:cs typeface="Times New Roman" panose="02020603050405020304" pitchFamily="18" charset="0"/>
                        </a:rPr>
                        <a:t>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0.3-3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Kích</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thước ván nhỏ nhất</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Minimum panel size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300x60 mm, 150x150 mm</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10-60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Áp</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suất làm việc</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Working pressure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0.6 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
        <p:nvSpPr>
          <p:cNvPr id="25"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28" name="TextBox 27">
            <a:extLst>
              <a:ext uri="{FF2B5EF4-FFF2-40B4-BE49-F238E27FC236}">
                <a16:creationId xmlns:a16="http://schemas.microsoft.com/office/drawing/2014/main" id="{C68095E9-B73F-7813-F13D-6A553CE39AE6}"/>
              </a:ext>
            </a:extLst>
          </p:cNvPr>
          <p:cNvSpPr txBox="1"/>
          <p:nvPr/>
        </p:nvSpPr>
        <p:spPr>
          <a:xfrm>
            <a:off x="7217488" y="3844800"/>
            <a:ext cx="516812" cy="338554"/>
          </a:xfrm>
          <a:prstGeom prst="rect">
            <a:avLst/>
          </a:prstGeom>
          <a:noFill/>
        </p:spPr>
        <p:txBody>
          <a:bodyPr wrap="square" rtlCol="0">
            <a:spAutoFit/>
          </a:bodyPr>
          <a:lstStyle/>
          <a:p>
            <a:r>
              <a:rPr lang="en-US" sz="800" err="1">
                <a:latin typeface="Times New Roman" panose="02020603050405020304" pitchFamily="18" charset="0"/>
                <a:cs typeface="Times New Roman" panose="02020603050405020304" pitchFamily="18" charset="0"/>
              </a:rPr>
              <a:t>Lăn</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keo</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Gluing</a:t>
            </a:r>
          </a:p>
        </p:txBody>
      </p:sp>
      <p:sp>
        <p:nvSpPr>
          <p:cNvPr id="29" name="TextBox 28">
            <a:extLst>
              <a:ext uri="{FF2B5EF4-FFF2-40B4-BE49-F238E27FC236}">
                <a16:creationId xmlns:a16="http://schemas.microsoft.com/office/drawing/2014/main" id="{970E9EAA-96D4-88AA-4DE0-EA78E5D2A72B}"/>
              </a:ext>
            </a:extLst>
          </p:cNvPr>
          <p:cNvSpPr txBox="1"/>
          <p:nvPr/>
        </p:nvSpPr>
        <p:spPr>
          <a:xfrm>
            <a:off x="6516968" y="3844800"/>
            <a:ext cx="714412"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đuôi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End cutting  </a:t>
            </a:r>
          </a:p>
        </p:txBody>
      </p:sp>
      <p:sp>
        <p:nvSpPr>
          <p:cNvPr id="30" name="TextBox 29">
            <a:extLst>
              <a:ext uri="{FF2B5EF4-FFF2-40B4-BE49-F238E27FC236}">
                <a16:creationId xmlns:a16="http://schemas.microsoft.com/office/drawing/2014/main" id="{F9BD5700-9C0A-17CF-4168-C0F82639788B}"/>
              </a:ext>
            </a:extLst>
          </p:cNvPr>
          <p:cNvSpPr txBox="1"/>
          <p:nvPr/>
        </p:nvSpPr>
        <p:spPr>
          <a:xfrm>
            <a:off x="5922883" y="3844800"/>
            <a:ext cx="774716"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31" name="TextBox 30">
            <a:extLst>
              <a:ext uri="{FF2B5EF4-FFF2-40B4-BE49-F238E27FC236}">
                <a16:creationId xmlns:a16="http://schemas.microsoft.com/office/drawing/2014/main" id="{B995ACCD-1719-172D-637D-71C6F06F1B7C}"/>
              </a:ext>
            </a:extLst>
          </p:cNvPr>
          <p:cNvSpPr txBox="1"/>
          <p:nvPr/>
        </p:nvSpPr>
        <p:spPr>
          <a:xfrm>
            <a:off x="5285036" y="3844800"/>
            <a:ext cx="774716"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32" name="TextBox 31">
            <a:extLst>
              <a:ext uri="{FF2B5EF4-FFF2-40B4-BE49-F238E27FC236}">
                <a16:creationId xmlns:a16="http://schemas.microsoft.com/office/drawing/2014/main" id="{325DEA9E-2394-0F74-7F0D-81C8FC3747CF}"/>
              </a:ext>
            </a:extLst>
          </p:cNvPr>
          <p:cNvSpPr txBox="1"/>
          <p:nvPr/>
        </p:nvSpPr>
        <p:spPr>
          <a:xfrm>
            <a:off x="4772749" y="3844800"/>
            <a:ext cx="553631"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Cạo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Scraping </a:t>
            </a:r>
          </a:p>
        </p:txBody>
      </p:sp>
      <p:sp>
        <p:nvSpPr>
          <p:cNvPr id="33" name="TextBox 32">
            <a:extLst>
              <a:ext uri="{FF2B5EF4-FFF2-40B4-BE49-F238E27FC236}">
                <a16:creationId xmlns:a16="http://schemas.microsoft.com/office/drawing/2014/main" id="{AE953764-F213-E9C0-909A-46406D0449DF}"/>
              </a:ext>
            </a:extLst>
          </p:cNvPr>
          <p:cNvSpPr txBox="1"/>
          <p:nvPr/>
        </p:nvSpPr>
        <p:spPr>
          <a:xfrm>
            <a:off x="4091940" y="3844800"/>
            <a:ext cx="662940"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Buffing </a:t>
            </a:r>
          </a:p>
        </p:txBody>
      </p:sp>
      <p:sp>
        <p:nvSpPr>
          <p:cNvPr id="20" name="TextBox 19">
            <a:extLst>
              <a:ext uri="{FF2B5EF4-FFF2-40B4-BE49-F238E27FC236}">
                <a16:creationId xmlns:a16="http://schemas.microsoft.com/office/drawing/2014/main" id="{CD170C50-ACD3-ED0B-C951-11775311E799}"/>
              </a:ext>
            </a:extLst>
          </p:cNvPr>
          <p:cNvSpPr txBox="1"/>
          <p:nvPr/>
        </p:nvSpPr>
        <p:spPr>
          <a:xfrm>
            <a:off x="8002596" y="3513326"/>
            <a:ext cx="1023221" cy="338554"/>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Hướng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sp>
        <p:nvSpPr>
          <p:cNvPr id="21" name="TextBox 20">
            <a:extLst>
              <a:ext uri="{FF2B5EF4-FFF2-40B4-BE49-F238E27FC236}">
                <a16:creationId xmlns:a16="http://schemas.microsoft.com/office/drawing/2014/main" id="{CD170C50-ACD3-ED0B-C951-11775311E799}"/>
              </a:ext>
            </a:extLst>
          </p:cNvPr>
          <p:cNvSpPr txBox="1"/>
          <p:nvPr/>
        </p:nvSpPr>
        <p:spPr>
          <a:xfrm>
            <a:off x="7709082" y="3406028"/>
            <a:ext cx="41452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101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250"/>
          <a:stretch/>
        </p:blipFill>
        <p:spPr>
          <a:xfrm>
            <a:off x="5388077" y="1062366"/>
            <a:ext cx="6685936" cy="2579994"/>
          </a:xfrm>
          <a:prstGeom prst="rect">
            <a:avLst/>
          </a:prstGeom>
        </p:spPr>
      </p:pic>
      <p:pic>
        <p:nvPicPr>
          <p:cNvPr id="4" name="Hình ảnh 3">
            <a:extLst>
              <a:ext uri="{FF2B5EF4-FFF2-40B4-BE49-F238E27FC236}">
                <a16:creationId xmlns:a16="http://schemas.microsoft.com/office/drawing/2014/main" id="{932893C2-AB39-3CC6-5B3B-77EF25B58D07}"/>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3736875"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GJ-468T</a:t>
            </a:r>
          </a:p>
          <a:p>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MÁY </a:t>
            </a:r>
            <a:r>
              <a:rPr lang="en-US" sz="1400">
                <a:latin typeface="Bahnschrift SemiBold" panose="020B0502040204020203" pitchFamily="34" charset="0"/>
                <a:ea typeface="Cascadia Code" panose="020B0609020000020004" pitchFamily="49" charset="0"/>
                <a:cs typeface="Cascadia Code" panose="020B0609020000020004" pitchFamily="49" charset="0"/>
              </a:rPr>
              <a:t>DÁN CẠNH TỰ ĐỘNG HIỆU QUẢ </a:t>
            </a:r>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CAO </a:t>
            </a:r>
          </a:p>
          <a:p>
            <a:r>
              <a:rPr lang="en-US" sz="1000" smtClean="0">
                <a:latin typeface="Bahnschrift SemiBold" panose="020B0502040204020203" pitchFamily="34" charset="0"/>
                <a:ea typeface="Cascadia Code" panose="020B0609020000020004" pitchFamily="49" charset="0"/>
                <a:cs typeface="Cascadia Code" panose="020B0609020000020004" pitchFamily="49" charset="0"/>
              </a:rPr>
              <a:t>Automatic high efficiency edge bander</a:t>
            </a:r>
            <a:endParaRPr lang="en-US" sz="1000" dirty="0">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3595624"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VẬN HÀNH DỄ DÀNG VÀ ỔN ĐỊNH</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Stable operation, easy operation</a:t>
            </a:r>
          </a:p>
        </p:txBody>
      </p:sp>
      <p:pic>
        <p:nvPicPr>
          <p:cNvPr id="36" name="Picture 35"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sp>
        <p:nvSpPr>
          <p:cNvPr id="28" name="TextBox 27">
            <a:extLst>
              <a:ext uri="{FF2B5EF4-FFF2-40B4-BE49-F238E27FC236}">
                <a16:creationId xmlns:a16="http://schemas.microsoft.com/office/drawing/2014/main" id="{C68095E9-B73F-7813-F13D-6A553CE39AE6}"/>
              </a:ext>
            </a:extLst>
          </p:cNvPr>
          <p:cNvSpPr txBox="1"/>
          <p:nvPr/>
        </p:nvSpPr>
        <p:spPr>
          <a:xfrm>
            <a:off x="5925757" y="3844800"/>
            <a:ext cx="527131" cy="338554"/>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Lăn keo</a:t>
            </a:r>
          </a:p>
          <a:p>
            <a:r>
              <a:rPr lang="en-US" sz="800" smtClean="0">
                <a:latin typeface="Times New Roman" panose="02020603050405020304" pitchFamily="18" charset="0"/>
                <a:cs typeface="Times New Roman" panose="02020603050405020304" pitchFamily="18" charset="0"/>
              </a:rPr>
              <a:t>Gluing</a:t>
            </a:r>
            <a:endParaRPr lang="en-US" sz="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70E9EAA-96D4-88AA-4DE0-EA78E5D2A72B}"/>
              </a:ext>
            </a:extLst>
          </p:cNvPr>
          <p:cNvSpPr txBox="1"/>
          <p:nvPr/>
        </p:nvSpPr>
        <p:spPr>
          <a:xfrm>
            <a:off x="5278646" y="3844800"/>
            <a:ext cx="710184"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đuôi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End cutting  </a:t>
            </a:r>
          </a:p>
        </p:txBody>
      </p:sp>
      <p:sp>
        <p:nvSpPr>
          <p:cNvPr id="47" name="TextBox 46">
            <a:extLst>
              <a:ext uri="{FF2B5EF4-FFF2-40B4-BE49-F238E27FC236}">
                <a16:creationId xmlns:a16="http://schemas.microsoft.com/office/drawing/2014/main" id="{F9BD5700-9C0A-17CF-4168-C0F82639788B}"/>
              </a:ext>
            </a:extLst>
          </p:cNvPr>
          <p:cNvSpPr txBox="1"/>
          <p:nvPr/>
        </p:nvSpPr>
        <p:spPr>
          <a:xfrm>
            <a:off x="4738467" y="3844800"/>
            <a:ext cx="668703"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51" name="TextBox 50">
            <a:extLst>
              <a:ext uri="{FF2B5EF4-FFF2-40B4-BE49-F238E27FC236}">
                <a16:creationId xmlns:a16="http://schemas.microsoft.com/office/drawing/2014/main" id="{B995ACCD-1719-172D-637D-71C6F06F1B7C}"/>
              </a:ext>
            </a:extLst>
          </p:cNvPr>
          <p:cNvSpPr txBox="1"/>
          <p:nvPr/>
        </p:nvSpPr>
        <p:spPr>
          <a:xfrm>
            <a:off x="4146632" y="3844800"/>
            <a:ext cx="689038"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52" name="TextBox 51">
            <a:extLst>
              <a:ext uri="{FF2B5EF4-FFF2-40B4-BE49-F238E27FC236}">
                <a16:creationId xmlns:a16="http://schemas.microsoft.com/office/drawing/2014/main" id="{D2F88ADA-7407-E515-E175-0A295D706600}"/>
              </a:ext>
            </a:extLst>
          </p:cNvPr>
          <p:cNvSpPr txBox="1"/>
          <p:nvPr/>
        </p:nvSpPr>
        <p:spPr>
          <a:xfrm>
            <a:off x="3581211" y="3844800"/>
            <a:ext cx="61945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góc</a:t>
            </a:r>
            <a:r>
              <a:rPr lang="en-US" sz="800" dirty="0">
                <a:latin typeface="Times New Roman" panose="02020603050405020304" pitchFamily="18" charset="0"/>
                <a:cs typeface="Times New Roman" panose="02020603050405020304" pitchFamily="18" charset="0"/>
              </a:rPr>
              <a:t>  </a:t>
            </a:r>
          </a:p>
          <a:p>
            <a:r>
              <a:rPr lang="en-US" sz="800">
                <a:latin typeface="Times New Roman" panose="02020603050405020304" pitchFamily="18" charset="0"/>
                <a:cs typeface="Times New Roman" panose="02020603050405020304" pitchFamily="18" charset="0"/>
              </a:rPr>
              <a:t>Track </a:t>
            </a:r>
            <a:r>
              <a:rPr lang="en-US" sz="800" smtClean="0">
                <a:latin typeface="Times New Roman" panose="02020603050405020304" pitchFamily="18" charset="0"/>
                <a:cs typeface="Times New Roman" panose="02020603050405020304" pitchFamily="18" charset="0"/>
              </a:rPr>
              <a:t>trim</a:t>
            </a:r>
            <a:endParaRPr lang="en-US" sz="8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325DEA9E-2394-0F74-7F0D-81C8FC3747CF}"/>
              </a:ext>
            </a:extLst>
          </p:cNvPr>
          <p:cNvSpPr txBox="1"/>
          <p:nvPr/>
        </p:nvSpPr>
        <p:spPr>
          <a:xfrm>
            <a:off x="3014439" y="3844800"/>
            <a:ext cx="581711"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Cạo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Scraping </a:t>
            </a:r>
          </a:p>
        </p:txBody>
      </p:sp>
      <p:sp>
        <p:nvSpPr>
          <p:cNvPr id="54" name="TextBox 53">
            <a:extLst>
              <a:ext uri="{FF2B5EF4-FFF2-40B4-BE49-F238E27FC236}">
                <a16:creationId xmlns:a16="http://schemas.microsoft.com/office/drawing/2014/main" id="{AE953764-F213-E9C0-909A-46406D0449DF}"/>
              </a:ext>
            </a:extLst>
          </p:cNvPr>
          <p:cNvSpPr txBox="1"/>
          <p:nvPr/>
        </p:nvSpPr>
        <p:spPr>
          <a:xfrm>
            <a:off x="2417115" y="3844800"/>
            <a:ext cx="632935"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a:t>
            </a:r>
          </a:p>
          <a:p>
            <a:r>
              <a:rPr lang="en-US" sz="800" smtClean="0">
                <a:latin typeface="Times New Roman" panose="02020603050405020304" pitchFamily="18" charset="0"/>
                <a:cs typeface="Times New Roman" panose="02020603050405020304" pitchFamily="18" charset="0"/>
              </a:rPr>
              <a:t>Buffing </a:t>
            </a:r>
            <a:endParaRPr lang="en-US" sz="800" dirty="0">
              <a:latin typeface="Times New Roman" panose="02020603050405020304" pitchFamily="18" charset="0"/>
              <a:cs typeface="Times New Roman" panose="02020603050405020304" pitchFamily="18" charset="0"/>
            </a:endParaRPr>
          </a:p>
        </p:txBody>
      </p:sp>
      <p:pic>
        <p:nvPicPr>
          <p:cNvPr id="57" name="Picture 56">
            <a:extLst>
              <a:ext uri="{FF2B5EF4-FFF2-40B4-BE49-F238E27FC236}">
                <a16:creationId xmlns:a16="http://schemas.microsoft.com/office/drawing/2014/main" id="{5614A759-6FCE-8903-9A63-83FD06F50F28}"/>
              </a:ext>
            </a:extLst>
          </p:cNvPr>
          <p:cNvPicPr>
            <a:picLocks noChangeAspect="1"/>
          </p:cNvPicPr>
          <p:nvPr/>
        </p:nvPicPr>
        <p:blipFill>
          <a:blip r:embed="rId5"/>
          <a:stretch>
            <a:fillRect/>
          </a:stretch>
        </p:blipFill>
        <p:spPr>
          <a:xfrm>
            <a:off x="255637" y="3486845"/>
            <a:ext cx="2227994" cy="714846"/>
          </a:xfrm>
          <a:prstGeom prst="rect">
            <a:avLst/>
          </a:prstGeom>
        </p:spPr>
      </p:pic>
      <p:pic>
        <p:nvPicPr>
          <p:cNvPr id="58" name="Picture 57">
            <a:extLst>
              <a:ext uri="{FF2B5EF4-FFF2-40B4-BE49-F238E27FC236}">
                <a16:creationId xmlns:a16="http://schemas.microsoft.com/office/drawing/2014/main" id="{FD452112-8381-21F8-D6CF-975D4D82B401}"/>
              </a:ext>
            </a:extLst>
          </p:cNvPr>
          <p:cNvPicPr>
            <a:picLocks/>
          </p:cNvPicPr>
          <p:nvPr/>
        </p:nvPicPr>
        <p:blipFill>
          <a:blip r:embed="rId6"/>
          <a:stretch>
            <a:fillRect/>
          </a:stretch>
        </p:blipFill>
        <p:spPr>
          <a:xfrm>
            <a:off x="2467985" y="3549434"/>
            <a:ext cx="3971949" cy="316800"/>
          </a:xfrm>
          <a:prstGeom prst="rect">
            <a:avLst/>
          </a:prstGeom>
        </p:spPr>
      </p:pic>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18</a:t>
            </a:fld>
            <a:endParaRPr lang="en-US" b="1" dirty="0">
              <a:solidFill>
                <a:srgbClr val="006600"/>
              </a:solidFill>
            </a:endParaRPr>
          </a:p>
        </p:txBody>
      </p:sp>
      <p:pic>
        <p:nvPicPr>
          <p:cNvPr id="35" name="Picture 34">
            <a:extLst>
              <a:ext uri="{FF2B5EF4-FFF2-40B4-BE49-F238E27FC236}">
                <a16:creationId xmlns:a16="http://schemas.microsoft.com/office/drawing/2014/main" id="{90D02F9B-1BA7-BC80-058B-4084BE87F978}"/>
              </a:ext>
            </a:extLst>
          </p:cNvPr>
          <p:cNvPicPr>
            <a:picLocks noChangeAspect="1"/>
          </p:cNvPicPr>
          <p:nvPr/>
        </p:nvPicPr>
        <p:blipFill>
          <a:blip r:embed="rId7"/>
          <a:stretch>
            <a:fillRect/>
          </a:stretch>
        </p:blipFill>
        <p:spPr>
          <a:xfrm>
            <a:off x="11455382" y="6107281"/>
            <a:ext cx="573189" cy="573189"/>
          </a:xfrm>
          <a:prstGeom prst="rect">
            <a:avLst/>
          </a:prstGeom>
        </p:spPr>
      </p:pic>
      <p:sp>
        <p:nvSpPr>
          <p:cNvPr id="25"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6"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622531285"/>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11 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≥150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5750x780x1570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13-22 </a:t>
                      </a:r>
                      <a:r>
                        <a:rPr lang="en-US" sz="850" b="1" kern="1200" dirty="0">
                          <a:solidFill>
                            <a:schemeClr val="tx1"/>
                          </a:solidFill>
                          <a:latin typeface="+mn-lt"/>
                          <a:ea typeface="Cascadia Code" panose="020B0609020000020004" pitchFamily="49" charset="0"/>
                          <a:cs typeface="Times New Roman" panose="02020603050405020304" pitchFamily="18" charset="0"/>
                        </a:rPr>
                        <a:t>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0.3-3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Kích</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thước ván nhỏ nhất</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Minimum panel size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300x60 mm, 150x150 mm</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10-60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Áp</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suất làm việc</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Working pressure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0.6 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
        <p:nvSpPr>
          <p:cNvPr id="27" name="TextBox 26">
            <a:extLst>
              <a:ext uri="{FF2B5EF4-FFF2-40B4-BE49-F238E27FC236}">
                <a16:creationId xmlns:a16="http://schemas.microsoft.com/office/drawing/2014/main" id="{CD170C50-ACD3-ED0B-C951-11775311E799}"/>
              </a:ext>
            </a:extLst>
          </p:cNvPr>
          <p:cNvSpPr txBox="1"/>
          <p:nvPr/>
        </p:nvSpPr>
        <p:spPr>
          <a:xfrm>
            <a:off x="6635913" y="3552655"/>
            <a:ext cx="1023221" cy="338554"/>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Hướng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sp>
        <p:nvSpPr>
          <p:cNvPr id="21" name="TextBox 20">
            <a:extLst>
              <a:ext uri="{FF2B5EF4-FFF2-40B4-BE49-F238E27FC236}">
                <a16:creationId xmlns:a16="http://schemas.microsoft.com/office/drawing/2014/main" id="{CD170C50-ACD3-ED0B-C951-11775311E799}"/>
              </a:ext>
            </a:extLst>
          </p:cNvPr>
          <p:cNvSpPr txBox="1"/>
          <p:nvPr/>
        </p:nvSpPr>
        <p:spPr>
          <a:xfrm>
            <a:off x="6342399" y="3445357"/>
            <a:ext cx="41452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892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1AB1F4E-B295-D610-91E6-9ACFF5EF43E7}"/>
              </a:ext>
            </a:extLst>
          </p:cNvPr>
          <p:cNvPicPr>
            <a:picLocks noChangeAspect="1"/>
          </p:cNvPicPr>
          <p:nvPr/>
        </p:nvPicPr>
        <p:blipFill>
          <a:blip r:embed="rId2"/>
          <a:stretch>
            <a:fillRect/>
          </a:stretch>
        </p:blipFill>
        <p:spPr>
          <a:xfrm>
            <a:off x="4772103" y="3628575"/>
            <a:ext cx="1780687" cy="440506"/>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62168" y="1052052"/>
            <a:ext cx="7550277" cy="2508175"/>
          </a:xfrm>
          <a:prstGeom prst="rect">
            <a:avLst/>
          </a:prstGeom>
        </p:spPr>
      </p:pic>
      <p:pic>
        <p:nvPicPr>
          <p:cNvPr id="4" name="Hình ảnh 3">
            <a:extLst>
              <a:ext uri="{FF2B5EF4-FFF2-40B4-BE49-F238E27FC236}">
                <a16:creationId xmlns:a16="http://schemas.microsoft.com/office/drawing/2014/main" id="{CBFE74E8-9E7D-B2D7-F25B-EB3B4F5E1C6D}"/>
              </a:ext>
            </a:extLst>
          </p:cNvPr>
          <p:cNvPicPr>
            <a:picLocks noChangeAspect="1"/>
          </p:cNvPicPr>
          <p:nvPr/>
        </p:nvPicPr>
        <p:blipFill>
          <a:blip r:embed="rId4"/>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GJ-568</a:t>
            </a:r>
          </a:p>
          <a:p>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MÁY </a:t>
            </a:r>
            <a:r>
              <a:rPr lang="en-US" sz="1400">
                <a:latin typeface="Bahnschrift SemiBold" panose="020B0502040204020203" pitchFamily="34" charset="0"/>
                <a:ea typeface="Cascadia Code" panose="020B0609020000020004" pitchFamily="49" charset="0"/>
                <a:cs typeface="Cascadia Code" panose="020B0609020000020004" pitchFamily="49" charset="0"/>
              </a:rPr>
              <a:t>DÁN CẠNH TỰ ĐỘNG HIỆU QUẢ CAO </a:t>
            </a:r>
            <a:endParaRPr lang="en-US" sz="1400" smtClean="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smtClean="0">
                <a:latin typeface="Bahnschrift SemiBold" panose="020B0502040204020203" pitchFamily="34" charset="0"/>
                <a:ea typeface="Cascadia Code" panose="020B0609020000020004" pitchFamily="49" charset="0"/>
                <a:cs typeface="Cascadia Code" panose="020B0609020000020004" pitchFamily="49" charset="0"/>
              </a:rPr>
              <a:t>Automatic </a:t>
            </a:r>
            <a:r>
              <a:rPr lang="en-US" sz="1000">
                <a:latin typeface="Bahnschrift SemiBold" panose="020B0502040204020203" pitchFamily="34" charset="0"/>
                <a:ea typeface="Cascadia Code" panose="020B0609020000020004" pitchFamily="49" charset="0"/>
                <a:cs typeface="Cascadia Code" panose="020B0609020000020004" pitchFamily="49" charset="0"/>
              </a:rPr>
              <a:t>high efficiency edge </a:t>
            </a:r>
            <a:r>
              <a:rPr lang="en-US" sz="1000" smtClean="0">
                <a:latin typeface="Bahnschrift SemiBold" panose="020B0502040204020203" pitchFamily="34" charset="0"/>
                <a:ea typeface="Cascadia Code" panose="020B0609020000020004" pitchFamily="49" charset="0"/>
                <a:cs typeface="Cascadia Code" panose="020B0609020000020004" pitchFamily="49" charset="0"/>
              </a:rPr>
              <a:t>bander</a:t>
            </a:r>
            <a:endParaRPr lang="en-US" sz="1000">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4252908" cy="86177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ĐIỀU KHIỂN KHÍ NÉN, BĂNG TẢI TỐC ĐỘ CAO, ỔN ĐỊNH</a:t>
            </a:r>
          </a:p>
          <a:p>
            <a:endParaRPr lang="vi-VN" sz="600" b="1" dirty="0">
              <a:solidFill>
                <a:srgbClr val="002060"/>
              </a:solidFill>
              <a:latin typeface="Calibri" panose="020F0502020204030204" pitchFamily="34" charset="0"/>
              <a:ea typeface="Cascadia Code" panose="020B0609020000020004" pitchFamily="49" charset="0"/>
              <a:cs typeface="Calibri" panose="020F0502020204030204" pitchFamily="34"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Pneumatic control, high speed tracking, stable conveying</a:t>
            </a:r>
          </a:p>
        </p:txBody>
      </p:sp>
      <p:sp>
        <p:nvSpPr>
          <p:cNvPr id="34" name="TextBox 33">
            <a:extLst>
              <a:ext uri="{FF2B5EF4-FFF2-40B4-BE49-F238E27FC236}">
                <a16:creationId xmlns:a16="http://schemas.microsoft.com/office/drawing/2014/main" id="{BB699906-A749-F307-96F2-12DE45D81CE2}"/>
              </a:ext>
            </a:extLst>
          </p:cNvPr>
          <p:cNvSpPr txBox="1"/>
          <p:nvPr/>
        </p:nvSpPr>
        <p:spPr>
          <a:xfrm>
            <a:off x="190921" y="3200400"/>
            <a:ext cx="4706199" cy="1142620"/>
          </a:xfrm>
          <a:prstGeom prst="rect">
            <a:avLst/>
          </a:prstGeom>
          <a:noFill/>
        </p:spPr>
        <p:txBody>
          <a:bodyPr wrap="square" rtlCol="0">
            <a:spAutoFit/>
          </a:bodyPr>
          <a:lstStyle/>
          <a:p>
            <a:pPr algn="just"/>
            <a:r>
              <a:rPr lang="vi-VN" sz="1125" b="1" dirty="0">
                <a:latin typeface="Calibri" panose="020F0502020204030204" pitchFamily="34" charset="0"/>
                <a:ea typeface="Cascadia Code" panose="020B0609020000020004" pitchFamily="49" charset="0"/>
                <a:cs typeface="Calibri" panose="020F0502020204030204" pitchFamily="34" charset="0"/>
              </a:rPr>
              <a:t>Bôi keo cực kỳ nhanh và hiệu quả dán hoàn hảo</a:t>
            </a:r>
            <a:r>
              <a:rPr lang="en-US" sz="1125" b="1" dirty="0">
                <a:latin typeface="Calibri" panose="020F0502020204030204" pitchFamily="34" charset="0"/>
                <a:ea typeface="Cascadia Code" panose="020B0609020000020004" pitchFamily="49" charset="0"/>
                <a:cs typeface="Calibri" panose="020F0502020204030204" pitchFamily="34" charset="0"/>
              </a:rPr>
              <a:t>.</a:t>
            </a:r>
            <a:r>
              <a:rPr lang="vi-VN" sz="1125" b="1" dirty="0">
                <a:latin typeface="Calibri" panose="020F0502020204030204" pitchFamily="34" charset="0"/>
                <a:ea typeface="Cascadia Code" panose="020B0609020000020004" pitchFamily="49" charset="0"/>
                <a:cs typeface="Calibri" panose="020F0502020204030204" pitchFamily="34" charset="0"/>
              </a:rPr>
              <a:t> </a:t>
            </a:r>
          </a:p>
          <a:p>
            <a:pPr algn="just"/>
            <a:r>
              <a:rPr lang="vi-VN" sz="1125" b="1" dirty="0">
                <a:latin typeface="Calibri" panose="020F0502020204030204" pitchFamily="34" charset="0"/>
                <a:ea typeface="Cascadia Code" panose="020B0609020000020004" pitchFamily="49" charset="0"/>
                <a:cs typeface="Calibri" panose="020F0502020204030204" pitchFamily="34" charset="0"/>
              </a:rPr>
              <a:t>Bộ phay mặt đầu với quá trình làm bóng giúp giảm thời gian và chi phí</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vi-VN" sz="1125" b="1" dirty="0">
                <a:latin typeface="Calibri" panose="020F0502020204030204" pitchFamily="34" charset="0"/>
                <a:ea typeface="Cascadia Code" panose="020B0609020000020004" pitchFamily="49" charset="0"/>
                <a:cs typeface="Calibri" panose="020F0502020204030204" pitchFamily="34" charset="0"/>
              </a:rPr>
              <a:t>Phù </a:t>
            </a:r>
            <a:r>
              <a:rPr lang="vi-VN" sz="1125" b="1">
                <a:latin typeface="Calibri" panose="020F0502020204030204" pitchFamily="34" charset="0"/>
                <a:ea typeface="Cascadia Code" panose="020B0609020000020004" pitchFamily="49" charset="0"/>
                <a:cs typeface="Calibri" panose="020F0502020204030204" pitchFamily="34" charset="0"/>
              </a:rPr>
              <a:t>hợp </a:t>
            </a:r>
            <a:r>
              <a:rPr lang="vi-VN" sz="1125" b="1" smtClean="0">
                <a:latin typeface="Calibri" panose="020F0502020204030204" pitchFamily="34" charset="0"/>
                <a:ea typeface="Cascadia Code" panose="020B0609020000020004" pitchFamily="49" charset="0"/>
                <a:cs typeface="Calibri" panose="020F0502020204030204" pitchFamily="34" charset="0"/>
              </a:rPr>
              <a:t>làm </a:t>
            </a:r>
            <a:r>
              <a:rPr lang="en-GB" sz="1125" b="1" smtClean="0">
                <a:latin typeface="Calibri" panose="020F0502020204030204" pitchFamily="34" charset="0"/>
                <a:ea typeface="Cascadia Code" panose="020B0609020000020004" pitchFamily="49" charset="0"/>
                <a:cs typeface="Calibri" panose="020F0502020204030204" pitchFamily="34" charset="0"/>
              </a:rPr>
              <a:t>sản phẩm </a:t>
            </a:r>
            <a:r>
              <a:rPr lang="vi-VN" sz="1125" b="1" smtClean="0">
                <a:latin typeface="Calibri" panose="020F0502020204030204" pitchFamily="34" charset="0"/>
                <a:ea typeface="Cascadia Code" panose="020B0609020000020004" pitchFamily="49" charset="0"/>
                <a:cs typeface="Calibri" panose="020F0502020204030204" pitchFamily="34" charset="0"/>
              </a:rPr>
              <a:t>nội </a:t>
            </a:r>
            <a:r>
              <a:rPr lang="vi-VN" sz="1125" b="1">
                <a:latin typeface="Calibri" panose="020F0502020204030204" pitchFamily="34" charset="0"/>
                <a:ea typeface="Cascadia Code" panose="020B0609020000020004" pitchFamily="49" charset="0"/>
                <a:cs typeface="Calibri" panose="020F0502020204030204" pitchFamily="34" charset="0"/>
              </a:rPr>
              <a:t>thất </a:t>
            </a:r>
            <a:r>
              <a:rPr lang="en-GB" sz="1125" b="1" smtClean="0">
                <a:latin typeface="Calibri" panose="020F0502020204030204" pitchFamily="34" charset="0"/>
                <a:ea typeface="Cascadia Code" panose="020B0609020000020004" pitchFamily="49" charset="0"/>
                <a:cs typeface="Calibri" panose="020F0502020204030204" pitchFamily="34" charset="0"/>
              </a:rPr>
              <a:t>ván, </a:t>
            </a:r>
            <a:r>
              <a:rPr lang="vi-VN" sz="1125" b="1" smtClean="0">
                <a:latin typeface="Calibri" panose="020F0502020204030204" pitchFamily="34" charset="0"/>
                <a:ea typeface="Cascadia Code" panose="020B0609020000020004" pitchFamily="49" charset="0"/>
                <a:cs typeface="Calibri" panose="020F0502020204030204" pitchFamily="34" charset="0"/>
              </a:rPr>
              <a:t>tủ</a:t>
            </a:r>
            <a:r>
              <a:rPr lang="en-GB" sz="1125" b="1" smtClean="0">
                <a:latin typeface="Calibri" panose="020F0502020204030204" pitchFamily="34" charset="0"/>
                <a:ea typeface="Cascadia Code" panose="020B0609020000020004" pitchFamily="49" charset="0"/>
                <a:cs typeface="Calibri" panose="020F0502020204030204" pitchFamily="34" charset="0"/>
              </a:rPr>
              <a:t> </a:t>
            </a:r>
            <a:r>
              <a:rPr lang="vi-VN" sz="1125" b="1" smtClean="0">
                <a:latin typeface="Calibri" panose="020F0502020204030204" pitchFamily="34" charset="0"/>
                <a:ea typeface="Cascadia Code" panose="020B0609020000020004" pitchFamily="49" charset="0"/>
                <a:cs typeface="Calibri" panose="020F0502020204030204" pitchFamily="34" charset="0"/>
              </a:rPr>
              <a:t>trong nhà</a:t>
            </a:r>
            <a:r>
              <a:rPr lang="en-GB" sz="1125" b="1">
                <a:latin typeface="Calibri" panose="020F0502020204030204" pitchFamily="34" charset="0"/>
                <a:ea typeface="Cascadia Code" panose="020B0609020000020004" pitchFamily="49" charset="0"/>
                <a:cs typeface="Calibri" panose="020F0502020204030204" pitchFamily="34" charset="0"/>
              </a:rPr>
              <a:t> </a:t>
            </a:r>
            <a:r>
              <a:rPr lang="en-GB" sz="1125" b="1" smtClean="0">
                <a:latin typeface="Calibri" panose="020F0502020204030204" pitchFamily="34" charset="0"/>
                <a:ea typeface="Cascadia Code" panose="020B0609020000020004" pitchFamily="49" charset="0"/>
                <a:cs typeface="Calibri" panose="020F0502020204030204" pitchFamily="34" charset="0"/>
              </a:rPr>
              <a:t>và </a:t>
            </a:r>
            <a:r>
              <a:rPr lang="vi-VN" sz="1125" b="1" smtClean="0">
                <a:latin typeface="Calibri" panose="020F0502020204030204" pitchFamily="34" charset="0"/>
                <a:ea typeface="Cascadia Code" panose="020B0609020000020004" pitchFamily="49" charset="0"/>
                <a:cs typeface="Calibri" panose="020F0502020204030204" pitchFamily="34" charset="0"/>
              </a:rPr>
              <a:t>văn phòng.</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Fast coating, perfect edge sealing effect.</a:t>
            </a:r>
          </a:p>
          <a:p>
            <a:pPr algn="just"/>
            <a:r>
              <a:rPr lang="en-US" sz="950">
                <a:ea typeface="Cascadia Code" panose="020B0609020000020004" pitchFamily="49" charset="0"/>
                <a:cs typeface="Times New Roman" panose="02020603050405020304" pitchFamily="18" charset="0"/>
              </a:rPr>
              <a:t>Pre-milling </a:t>
            </a:r>
            <a:r>
              <a:rPr lang="en-US" sz="950" smtClean="0">
                <a:ea typeface="Cascadia Code" panose="020B0609020000020004" pitchFamily="49" charset="0"/>
                <a:cs typeface="Times New Roman" panose="02020603050405020304" pitchFamily="18" charset="0"/>
              </a:rPr>
              <a:t>with </a:t>
            </a:r>
            <a:r>
              <a:rPr lang="en-US" sz="950" dirty="0">
                <a:ea typeface="Cascadia Code" panose="020B0609020000020004" pitchFamily="49" charset="0"/>
                <a:cs typeface="Times New Roman" panose="02020603050405020304" pitchFamily="18" charset="0"/>
              </a:rPr>
              <a:t>polishing process saves time </a:t>
            </a:r>
            <a:r>
              <a:rPr lang="en-US" sz="950">
                <a:ea typeface="Cascadia Code" panose="020B0609020000020004" pitchFamily="49" charset="0"/>
                <a:cs typeface="Times New Roman" panose="02020603050405020304" pitchFamily="18" charset="0"/>
              </a:rPr>
              <a:t>and </a:t>
            </a:r>
            <a:r>
              <a:rPr lang="en-US" sz="950" smtClean="0">
                <a:ea typeface="Cascadia Code" panose="020B0609020000020004" pitchFamily="49" charset="0"/>
                <a:cs typeface="Times New Roman" panose="02020603050405020304" pitchFamily="18" charset="0"/>
              </a:rPr>
              <a:t>cost.</a:t>
            </a:r>
            <a:endParaRPr lang="en-US" sz="950" dirty="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Suitable for custom furniture, panel furniture, cabinet wardrobes, office furniture.</a:t>
            </a:r>
          </a:p>
        </p:txBody>
      </p:sp>
      <p:pic>
        <p:nvPicPr>
          <p:cNvPr id="36" name="Picture 35"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sp>
        <p:nvSpPr>
          <p:cNvPr id="37" name="TextBox 36">
            <a:extLst>
              <a:ext uri="{FF2B5EF4-FFF2-40B4-BE49-F238E27FC236}">
                <a16:creationId xmlns:a16="http://schemas.microsoft.com/office/drawing/2014/main" id="{CD170C50-ACD3-ED0B-C951-11775311E799}"/>
              </a:ext>
            </a:extLst>
          </p:cNvPr>
          <p:cNvSpPr txBox="1"/>
          <p:nvPr/>
        </p:nvSpPr>
        <p:spPr>
          <a:xfrm>
            <a:off x="11475689" y="3619093"/>
            <a:ext cx="579151" cy="8925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rPr>
              <a:t>Hướng</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sp>
        <p:nvSpPr>
          <p:cNvPr id="38" name="TextBox 37">
            <a:extLst>
              <a:ext uri="{FF2B5EF4-FFF2-40B4-BE49-F238E27FC236}">
                <a16:creationId xmlns:a16="http://schemas.microsoft.com/office/drawing/2014/main" id="{C68095E9-B73F-7813-F13D-6A553CE39AE6}"/>
              </a:ext>
            </a:extLst>
          </p:cNvPr>
          <p:cNvSpPr txBox="1"/>
          <p:nvPr/>
        </p:nvSpPr>
        <p:spPr>
          <a:xfrm>
            <a:off x="10719603" y="3920400"/>
            <a:ext cx="746973" cy="338554"/>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Phay mặt </a:t>
            </a:r>
            <a:r>
              <a:rPr lang="en-US" sz="800" dirty="0" err="1">
                <a:latin typeface="Times New Roman" panose="02020603050405020304" pitchFamily="18" charset="0"/>
                <a:cs typeface="Times New Roman" panose="02020603050405020304" pitchFamily="18" charset="0"/>
              </a:rPr>
              <a:t>đầu</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Pre-milling</a:t>
            </a:r>
          </a:p>
        </p:txBody>
      </p:sp>
      <p:sp>
        <p:nvSpPr>
          <p:cNvPr id="39" name="TextBox 38">
            <a:extLst>
              <a:ext uri="{FF2B5EF4-FFF2-40B4-BE49-F238E27FC236}">
                <a16:creationId xmlns:a16="http://schemas.microsoft.com/office/drawing/2014/main" id="{1AF21CFB-4EA8-F671-0B52-E5F695F5FF7C}"/>
              </a:ext>
            </a:extLst>
          </p:cNvPr>
          <p:cNvSpPr txBox="1"/>
          <p:nvPr/>
        </p:nvSpPr>
        <p:spPr>
          <a:xfrm>
            <a:off x="10222780" y="3920400"/>
            <a:ext cx="530564"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Gluing  </a:t>
            </a:r>
          </a:p>
        </p:txBody>
      </p:sp>
      <p:sp>
        <p:nvSpPr>
          <p:cNvPr id="40" name="TextBox 39">
            <a:extLst>
              <a:ext uri="{FF2B5EF4-FFF2-40B4-BE49-F238E27FC236}">
                <a16:creationId xmlns:a16="http://schemas.microsoft.com/office/drawing/2014/main" id="{970E9EAA-96D4-88AA-4DE0-EA78E5D2A72B}"/>
              </a:ext>
            </a:extLst>
          </p:cNvPr>
          <p:cNvSpPr txBox="1"/>
          <p:nvPr/>
        </p:nvSpPr>
        <p:spPr>
          <a:xfrm>
            <a:off x="9596356" y="3920400"/>
            <a:ext cx="705884"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đuôi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End cutting  </a:t>
            </a:r>
          </a:p>
        </p:txBody>
      </p:sp>
      <p:sp>
        <p:nvSpPr>
          <p:cNvPr id="41" name="TextBox 40">
            <a:extLst>
              <a:ext uri="{FF2B5EF4-FFF2-40B4-BE49-F238E27FC236}">
                <a16:creationId xmlns:a16="http://schemas.microsoft.com/office/drawing/2014/main" id="{F9BD5700-9C0A-17CF-4168-C0F82639788B}"/>
              </a:ext>
            </a:extLst>
          </p:cNvPr>
          <p:cNvSpPr txBox="1"/>
          <p:nvPr/>
        </p:nvSpPr>
        <p:spPr>
          <a:xfrm>
            <a:off x="9018001" y="3920400"/>
            <a:ext cx="668543"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42" name="TextBox 41">
            <a:extLst>
              <a:ext uri="{FF2B5EF4-FFF2-40B4-BE49-F238E27FC236}">
                <a16:creationId xmlns:a16="http://schemas.microsoft.com/office/drawing/2014/main" id="{B995ACCD-1719-172D-637D-71C6F06F1B7C}"/>
              </a:ext>
            </a:extLst>
          </p:cNvPr>
          <p:cNvSpPr txBox="1"/>
          <p:nvPr/>
        </p:nvSpPr>
        <p:spPr>
          <a:xfrm>
            <a:off x="8372728" y="3920400"/>
            <a:ext cx="698120"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43" name="TextBox 42">
            <a:extLst>
              <a:ext uri="{FF2B5EF4-FFF2-40B4-BE49-F238E27FC236}">
                <a16:creationId xmlns:a16="http://schemas.microsoft.com/office/drawing/2014/main" id="{D2F88ADA-7407-E515-E175-0A295D706600}"/>
              </a:ext>
            </a:extLst>
          </p:cNvPr>
          <p:cNvSpPr txBox="1"/>
          <p:nvPr/>
        </p:nvSpPr>
        <p:spPr>
          <a:xfrm>
            <a:off x="7748653" y="3920400"/>
            <a:ext cx="621155"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góc</a:t>
            </a:r>
            <a:r>
              <a:rPr lang="en-US" sz="800" dirty="0">
                <a:latin typeface="Times New Roman" panose="02020603050405020304" pitchFamily="18" charset="0"/>
                <a:cs typeface="Times New Roman" panose="02020603050405020304" pitchFamily="18" charset="0"/>
              </a:rPr>
              <a:t>  </a:t>
            </a:r>
          </a:p>
          <a:p>
            <a:r>
              <a:rPr lang="en-US" sz="800">
                <a:latin typeface="Times New Roman" panose="02020603050405020304" pitchFamily="18" charset="0"/>
                <a:cs typeface="Times New Roman" panose="02020603050405020304" pitchFamily="18" charset="0"/>
              </a:rPr>
              <a:t>Track </a:t>
            </a:r>
            <a:r>
              <a:rPr lang="en-US" sz="800" smtClean="0">
                <a:latin typeface="Times New Roman" panose="02020603050405020304" pitchFamily="18" charset="0"/>
                <a:cs typeface="Times New Roman" panose="02020603050405020304" pitchFamily="18" charset="0"/>
              </a:rPr>
              <a:t>trim</a:t>
            </a:r>
            <a:endParaRPr lang="en-US" sz="8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325DEA9E-2394-0F74-7F0D-81C8FC3747CF}"/>
              </a:ext>
            </a:extLst>
          </p:cNvPr>
          <p:cNvSpPr txBox="1"/>
          <p:nvPr/>
        </p:nvSpPr>
        <p:spPr>
          <a:xfrm>
            <a:off x="7149917" y="3920400"/>
            <a:ext cx="555427"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Cạo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Scraping </a:t>
            </a:r>
          </a:p>
        </p:txBody>
      </p:sp>
      <p:sp>
        <p:nvSpPr>
          <p:cNvPr id="45" name="TextBox 44">
            <a:extLst>
              <a:ext uri="{FF2B5EF4-FFF2-40B4-BE49-F238E27FC236}">
                <a16:creationId xmlns:a16="http://schemas.microsoft.com/office/drawing/2014/main" id="{AE953764-F213-E9C0-909A-46406D0449DF}"/>
              </a:ext>
            </a:extLst>
          </p:cNvPr>
          <p:cNvSpPr txBox="1"/>
          <p:nvPr/>
        </p:nvSpPr>
        <p:spPr>
          <a:xfrm>
            <a:off x="6496514" y="3920400"/>
            <a:ext cx="635806"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a:t>
            </a:r>
          </a:p>
          <a:p>
            <a:r>
              <a:rPr lang="en-US" sz="800" smtClean="0">
                <a:latin typeface="Times New Roman" panose="02020603050405020304" pitchFamily="18" charset="0"/>
                <a:cs typeface="Times New Roman" panose="02020603050405020304" pitchFamily="18" charset="0"/>
              </a:rPr>
              <a:t>Buffing </a:t>
            </a:r>
            <a:endParaRPr lang="en-US" sz="800" dirty="0">
              <a:latin typeface="Times New Roman" panose="02020603050405020304" pitchFamily="18" charset="0"/>
              <a:cs typeface="Times New Roman" panose="02020603050405020304" pitchFamily="18" charset="0"/>
            </a:endParaRPr>
          </a:p>
        </p:txBody>
      </p:sp>
      <p:pic>
        <p:nvPicPr>
          <p:cNvPr id="50" name="Picture 49">
            <a:extLst>
              <a:ext uri="{FF2B5EF4-FFF2-40B4-BE49-F238E27FC236}">
                <a16:creationId xmlns:a16="http://schemas.microsoft.com/office/drawing/2014/main" id="{8F1B736B-5A6D-774D-F92E-635C052E51FC}"/>
              </a:ext>
            </a:extLst>
          </p:cNvPr>
          <p:cNvPicPr>
            <a:picLocks/>
          </p:cNvPicPr>
          <p:nvPr/>
        </p:nvPicPr>
        <p:blipFill>
          <a:blip r:embed="rId6"/>
          <a:stretch>
            <a:fillRect/>
          </a:stretch>
        </p:blipFill>
        <p:spPr>
          <a:xfrm>
            <a:off x="6567431" y="3618271"/>
            <a:ext cx="4782093" cy="315279"/>
          </a:xfrm>
          <a:prstGeom prst="rect">
            <a:avLst/>
          </a:prstGeom>
        </p:spPr>
      </p:pic>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19</a:t>
            </a:fld>
            <a:endParaRPr lang="en-US" b="1" dirty="0">
              <a:solidFill>
                <a:srgbClr val="006600"/>
              </a:solidFill>
            </a:endParaRPr>
          </a:p>
        </p:txBody>
      </p:sp>
      <p:pic>
        <p:nvPicPr>
          <p:cNvPr id="47" name="Picture 46">
            <a:extLst>
              <a:ext uri="{FF2B5EF4-FFF2-40B4-BE49-F238E27FC236}">
                <a16:creationId xmlns:a16="http://schemas.microsoft.com/office/drawing/2014/main" id="{90D02F9B-1BA7-BC80-058B-4084BE87F978}"/>
              </a:ext>
            </a:extLst>
          </p:cNvPr>
          <p:cNvPicPr>
            <a:picLocks noChangeAspect="1"/>
          </p:cNvPicPr>
          <p:nvPr/>
        </p:nvPicPr>
        <p:blipFill>
          <a:blip r:embed="rId7"/>
          <a:stretch>
            <a:fillRect/>
          </a:stretch>
        </p:blipFill>
        <p:spPr>
          <a:xfrm>
            <a:off x="11455382" y="6107281"/>
            <a:ext cx="573189" cy="573189"/>
          </a:xfrm>
          <a:prstGeom prst="rect">
            <a:avLst/>
          </a:prstGeom>
        </p:spPr>
      </p:pic>
      <p:sp>
        <p:nvSpPr>
          <p:cNvPr id="24"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5"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1908883220"/>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15.4 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≥150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6650x780x1570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13-22 </a:t>
                      </a:r>
                      <a:r>
                        <a:rPr lang="en-US" sz="850" b="1" kern="1200" dirty="0">
                          <a:solidFill>
                            <a:schemeClr val="tx1"/>
                          </a:solidFill>
                          <a:latin typeface="+mn-lt"/>
                          <a:ea typeface="Cascadia Code" panose="020B0609020000020004" pitchFamily="49" charset="0"/>
                          <a:cs typeface="Times New Roman" panose="02020603050405020304" pitchFamily="18" charset="0"/>
                        </a:rPr>
                        <a:t>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0.3-3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Kích</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thước ván nhỏ nhất</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Minimum panel size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300x60 mm, 150x150 mm</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10-60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Áp</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suất làm việc</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Working pressure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0.6 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pic>
        <p:nvPicPr>
          <p:cNvPr id="2" name="Picture 1"/>
          <p:cNvPicPr>
            <a:picLocks noChangeAspect="1"/>
          </p:cNvPicPr>
          <p:nvPr/>
        </p:nvPicPr>
        <p:blipFill>
          <a:blip r:embed="rId8"/>
          <a:stretch>
            <a:fillRect/>
          </a:stretch>
        </p:blipFill>
        <p:spPr>
          <a:xfrm>
            <a:off x="276144" y="4368201"/>
            <a:ext cx="4489200" cy="627717"/>
          </a:xfrm>
          <a:prstGeom prst="rect">
            <a:avLst/>
          </a:prstGeom>
        </p:spPr>
      </p:pic>
      <p:sp>
        <p:nvSpPr>
          <p:cNvPr id="27" name="TextBox 26">
            <a:extLst>
              <a:ext uri="{FF2B5EF4-FFF2-40B4-BE49-F238E27FC236}">
                <a16:creationId xmlns:a16="http://schemas.microsoft.com/office/drawing/2014/main" id="{AE953764-F213-E9C0-909A-46406D0449DF}"/>
              </a:ext>
            </a:extLst>
          </p:cNvPr>
          <p:cNvSpPr txBox="1"/>
          <p:nvPr/>
        </p:nvSpPr>
        <p:spPr>
          <a:xfrm>
            <a:off x="217170" y="5000400"/>
            <a:ext cx="953262" cy="338554"/>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Phay mặt trước</a:t>
            </a:r>
            <a:endParaRPr lang="en-US" sz="800" dirty="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Pre-milling device</a:t>
            </a:r>
            <a:endParaRPr lang="en-US" sz="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E953764-F213-E9C0-909A-46406D0449DF}"/>
              </a:ext>
            </a:extLst>
          </p:cNvPr>
          <p:cNvSpPr txBox="1"/>
          <p:nvPr/>
        </p:nvSpPr>
        <p:spPr>
          <a:xfrm>
            <a:off x="1137666" y="5000400"/>
            <a:ext cx="953262" cy="338554"/>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Bộ keo dán cạnh</a:t>
            </a:r>
            <a:endParaRPr lang="en-US" sz="800" smtClean="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Edge banding glue</a:t>
            </a:r>
            <a:endParaRPr lang="en-US" sz="8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E953764-F213-E9C0-909A-46406D0449DF}"/>
              </a:ext>
            </a:extLst>
          </p:cNvPr>
          <p:cNvSpPr txBox="1"/>
          <p:nvPr/>
        </p:nvSpPr>
        <p:spPr>
          <a:xfrm>
            <a:off x="2006600" y="5000400"/>
            <a:ext cx="955040" cy="954107"/>
          </a:xfrm>
          <a:prstGeom prst="rect">
            <a:avLst/>
          </a:prstGeom>
          <a:noFill/>
        </p:spPr>
        <p:txBody>
          <a:bodyPr wrap="square" rtlCol="0">
            <a:spAutoFit/>
          </a:bodyPr>
          <a:lstStyle/>
          <a:p>
            <a:pPr algn="just"/>
            <a:r>
              <a:rPr lang="en-GB" sz="800" smtClean="0">
                <a:latin typeface="Times New Roman" panose="02020603050405020304" pitchFamily="18" charset="0"/>
                <a:cs typeface="Times New Roman" panose="02020603050405020304" pitchFamily="18" charset="0"/>
              </a:rPr>
              <a:t>Chỉnh dao bằng khí nén, bo thô và bo tinh viền</a:t>
            </a:r>
            <a:endParaRPr lang="en-US" sz="800" smtClean="0">
              <a:latin typeface="Times New Roman" panose="02020603050405020304" pitchFamily="18" charset="0"/>
              <a:cs typeface="Times New Roman" panose="02020603050405020304" pitchFamily="18" charset="0"/>
            </a:endParaRPr>
          </a:p>
          <a:p>
            <a:pPr algn="just"/>
            <a:r>
              <a:rPr lang="en-US" sz="800" smtClean="0">
                <a:latin typeface="Times New Roman" panose="02020603050405020304" pitchFamily="18" charset="0"/>
                <a:cs typeface="Times New Roman" panose="02020603050405020304" pitchFamily="18" charset="0"/>
              </a:rPr>
              <a:t>Pneumatic adjustment knife, fine and roughing trimming</a:t>
            </a:r>
            <a:endParaRPr lang="en-US" sz="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E953764-F213-E9C0-909A-46406D0449DF}"/>
              </a:ext>
            </a:extLst>
          </p:cNvPr>
          <p:cNvSpPr txBox="1"/>
          <p:nvPr/>
        </p:nvSpPr>
        <p:spPr>
          <a:xfrm>
            <a:off x="2917133" y="5000400"/>
            <a:ext cx="897947" cy="461665"/>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Bo góc chính xác</a:t>
            </a:r>
          </a:p>
          <a:p>
            <a:r>
              <a:rPr lang="en-GB" sz="800" smtClean="0">
                <a:latin typeface="Times New Roman" panose="02020603050405020304" pitchFamily="18" charset="0"/>
                <a:cs typeface="Times New Roman" panose="02020603050405020304" pitchFamily="18" charset="0"/>
              </a:rPr>
              <a:t>Precise track trimming</a:t>
            </a:r>
            <a:endParaRPr lang="en-US" sz="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AE953764-F213-E9C0-909A-46406D0449DF}"/>
              </a:ext>
            </a:extLst>
          </p:cNvPr>
          <p:cNvSpPr txBox="1"/>
          <p:nvPr/>
        </p:nvSpPr>
        <p:spPr>
          <a:xfrm>
            <a:off x="3862013" y="5000400"/>
            <a:ext cx="882707" cy="584775"/>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Bộ đánh bóng và bánh đánh bóng</a:t>
            </a:r>
          </a:p>
          <a:p>
            <a:r>
              <a:rPr lang="en-GB" sz="800" smtClean="0">
                <a:latin typeface="Times New Roman" panose="02020603050405020304" pitchFamily="18" charset="0"/>
                <a:cs typeface="Times New Roman" panose="02020603050405020304" pitchFamily="18" charset="0"/>
              </a:rPr>
              <a:t>Polishing and polishing disc</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200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727" b="2862"/>
          <a:stretch/>
        </p:blipFill>
        <p:spPr>
          <a:xfrm>
            <a:off x="6126480" y="1060639"/>
            <a:ext cx="5977600" cy="4913441"/>
          </a:xfrm>
          <a:prstGeom prst="rect">
            <a:avLst/>
          </a:prstGeom>
        </p:spPr>
      </p:pic>
      <p:pic>
        <p:nvPicPr>
          <p:cNvPr id="3" name="Hình ảnh 2">
            <a:extLst>
              <a:ext uri="{FF2B5EF4-FFF2-40B4-BE49-F238E27FC236}">
                <a16:creationId xmlns:a16="http://schemas.microsoft.com/office/drawing/2014/main" id="{4025A238-4E58-D9B5-4B0F-996EB14A606B}"/>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GK2</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gia</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công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(Double processes) </a:t>
            </a:r>
          </a:p>
        </p:txBody>
      </p:sp>
      <p:sp>
        <p:nvSpPr>
          <p:cNvPr id="6" name="Slide Number Placeholder 5"/>
          <p:cNvSpPr>
            <a:spLocks noGrp="1"/>
          </p:cNvSpPr>
          <p:nvPr>
            <p:ph type="sldNum" sz="quarter" idx="12"/>
          </p:nvPr>
        </p:nvSpPr>
        <p:spPr/>
        <p:txBody>
          <a:bodyPr vert="horz" lIns="91440" tIns="45720" rIns="91440" bIns="45720" rtlCol="0" anchor="ctr"/>
          <a:lstStyle/>
          <a:p>
            <a:r>
              <a:rPr lang="en-GB" b="1" smtClean="0">
                <a:solidFill>
                  <a:srgbClr val="006600"/>
                </a:solidFill>
              </a:rPr>
              <a:t>2</a:t>
            </a:r>
            <a:endParaRPr lang="en-US" b="1" dirty="0">
              <a:solidFill>
                <a:srgbClr val="006600"/>
              </a:solidFill>
            </a:endParaRPr>
          </a:p>
        </p:txBody>
      </p:sp>
      <p:pic>
        <p:nvPicPr>
          <p:cNvPr id="20" name="Picture 19">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4" name="TextBox 13">
            <a:extLst>
              <a:ext uri="{FF2B5EF4-FFF2-40B4-BE49-F238E27FC236}">
                <a16:creationId xmlns:a16="http://schemas.microsoft.com/office/drawing/2014/main" id="{E26A1427-911E-EF72-2C16-7E57D8EA865C}"/>
              </a:ext>
            </a:extLst>
          </p:cNvPr>
          <p:cNvSpPr txBox="1"/>
          <p:nvPr/>
        </p:nvSpPr>
        <p:spPr>
          <a:xfrm>
            <a:off x="201167" y="2203704"/>
            <a:ext cx="568909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NHIỀU ĐẦU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CÔNG</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ĐỒNG THỜI</a:t>
            </a:r>
          </a:p>
          <a:p>
            <a:r>
              <a:rPr lang="vi-VN" sz="1000" b="1" dirty="0" smtClean="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Mu</a:t>
            </a:r>
            <a:r>
              <a:rPr lang="en-US" sz="1000" b="1" dirty="0" smtClean="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l</a:t>
            </a:r>
            <a:r>
              <a:rPr lang="vi-VN" sz="1000" b="1" dirty="0" smtClean="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tiple </a:t>
            </a:r>
            <a:r>
              <a:rPr lang="vi-VN"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processes, one step at a time</a:t>
            </a:r>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15"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16"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3239147610"/>
              </p:ext>
            </p:extLst>
          </p:nvPr>
        </p:nvGraphicFramePr>
        <p:xfrm>
          <a:off x="301649" y="3091658"/>
          <a:ext cx="5672431" cy="283420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u="none" noProof="1">
                          <a:effectLst/>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u="none" noProof="1">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effectLst/>
                          <a:latin typeface="Calibri" panose="020F0502020204030204" pitchFamily="34" charset="0"/>
                          <a:ea typeface="Cascadia Code" panose="020B0609020000020004" pitchFamily="49" charset="0"/>
                          <a:cs typeface="Calibri" panose="020F0502020204030204" pitchFamily="34" charset="0"/>
                        </a:rPr>
                        <a:t>2480x1240 </a:t>
                      </a:r>
                      <a:r>
                        <a:rPr lang="en-US" sz="850" b="1" u="none" noProof="1">
                          <a:effectLst/>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u="none" noProof="1">
                          <a:latin typeface="Calibri" panose="020F0502020204030204" pitchFamily="34" charset="0"/>
                          <a:ea typeface="Cascadia Code" panose="020B0609020000020004" pitchFamily="49" charset="0"/>
                          <a:cs typeface="Calibri" panose="020F0502020204030204" pitchFamily="34" charset="0"/>
                        </a:rPr>
                        <a:t>rpm</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60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cao cấp)</a:t>
                      </a:r>
                      <a:endParaRPr lang="en-US" sz="850" b="1" u="none" smtClean="0">
                        <a:effectLst/>
                        <a:latin typeface="Calibri" panose="020F0502020204030204" pitchFamily="34" charset="0"/>
                        <a:ea typeface="Cascadia Code" panose="020B0609020000020004" pitchFamily="49" charset="0"/>
                        <a:cs typeface="Calibri" panose="020F0502020204030204" pitchFamily="34" charset="0"/>
                      </a:endParaRPr>
                    </a:p>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40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tiêu chuẩn)</a:t>
                      </a:r>
                      <a:endParaRPr lang="en-US" sz="850" b="1" u="none" dirty="0">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2</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Kích</a:t>
                      </a:r>
                      <a:r>
                        <a:rPr lang="en-US" sz="850" b="1" u="none"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3150x2300x2150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15-20 </a:t>
                      </a:r>
                      <a:r>
                        <a:rPr lang="en-US" sz="850" b="1" u="none"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2100 </a:t>
                      </a:r>
                      <a:r>
                        <a:rPr lang="en-US" sz="850" b="1" u="none"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vi-VN" sz="850" b="1" u="none"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u="none"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Total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22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pPr marL="0" algn="l" defTabSz="914434" rtl="0" eaLnBrk="1" latinLnBrk="0" hangingPunct="1"/>
                      <a:endParaRPr lang="en-US" sz="850" b="1" u="sng"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sng"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sng"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Tree>
    <p:extLst>
      <p:ext uri="{BB962C8B-B14F-4D97-AF65-F5344CB8AC3E}">
        <p14:creationId xmlns:p14="http://schemas.microsoft.com/office/powerpoint/2010/main" val="2625208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hqprint">
            <a:extLst>
              <a:ext uri="{28A0092B-C50C-407E-A947-70E740481C1C}">
                <a14:useLocalDpi xmlns:a14="http://schemas.microsoft.com/office/drawing/2010/main" val="0"/>
              </a:ext>
            </a:extLst>
          </a:blip>
          <a:srcRect t="2226" r="664"/>
          <a:stretch/>
        </p:blipFill>
        <p:spPr>
          <a:xfrm>
            <a:off x="4454013" y="1076960"/>
            <a:ext cx="7688203" cy="2333021"/>
          </a:xfrm>
          <a:prstGeom prst="rect">
            <a:avLst/>
          </a:prstGeom>
        </p:spPr>
      </p:pic>
      <p:pic>
        <p:nvPicPr>
          <p:cNvPr id="3" name="Picture 2"/>
          <p:cNvPicPr>
            <a:picLocks noChangeAspect="1"/>
          </p:cNvPicPr>
          <p:nvPr/>
        </p:nvPicPr>
        <p:blipFill>
          <a:blip r:embed="rId3"/>
          <a:stretch>
            <a:fillRect/>
          </a:stretch>
        </p:blipFill>
        <p:spPr>
          <a:xfrm>
            <a:off x="4411980" y="3470910"/>
            <a:ext cx="7170420" cy="632153"/>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GJ-668</a:t>
            </a:r>
          </a:p>
          <a:p>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MÁY </a:t>
            </a:r>
            <a:r>
              <a:rPr lang="en-US" sz="1400">
                <a:latin typeface="Bahnschrift SemiBold" panose="020B0502040204020203" pitchFamily="34" charset="0"/>
                <a:ea typeface="Cascadia Code" panose="020B0609020000020004" pitchFamily="49" charset="0"/>
                <a:cs typeface="Cascadia Code" panose="020B0609020000020004" pitchFamily="49" charset="0"/>
              </a:rPr>
              <a:t>DÁN CẠNH TỰ ĐỘNG HIỆU QUẢ CAO</a:t>
            </a:r>
            <a:endParaRPr lang="en-US" sz="1400" dirty="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a:latin typeface="Bahnschrift SemiBold" panose="020B0502040204020203" pitchFamily="34" charset="0"/>
                <a:ea typeface="Cascadia Code" panose="020B0609020000020004" pitchFamily="49" charset="0"/>
                <a:cs typeface="Cascadia Code" panose="020B0609020000020004" pitchFamily="49" charset="0"/>
              </a:rPr>
              <a:t>Automatic high efficiency edge bander</a:t>
            </a:r>
            <a:endParaRPr lang="en-US" sz="1000" dirty="0">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4184083" cy="830997"/>
          </a:xfrm>
          <a:prstGeom prst="rect">
            <a:avLst/>
          </a:prstGeom>
          <a:noFill/>
        </p:spPr>
        <p:txBody>
          <a:bodyPr wrap="square" rtlCol="0">
            <a:spAutoFit/>
          </a:bodyPr>
          <a:lstStyle/>
          <a:p>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HIỆU SUẤT DÁN </a:t>
            </a:r>
            <a:r>
              <a:rPr lang="vi-VN"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CẠNH</a:t>
            </a:r>
            <a:r>
              <a:rPr lang="en-US"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r>
              <a:rPr lang="vi-VN"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CAO</a:t>
            </a:r>
            <a:r>
              <a:rPr lang="en-GB"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VỚI </a:t>
            </a:r>
            <a:r>
              <a:rPr lang="en-US"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BỘ </a:t>
            </a:r>
            <a:r>
              <a:rPr lang="en-US"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ĐÈ </a:t>
            </a:r>
            <a:r>
              <a:rPr lang="en-US"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KÉP VÀ</a:t>
            </a:r>
            <a:r>
              <a:rPr lang="vi-VN"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HAI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BỘ </a:t>
            </a:r>
            <a:r>
              <a:rPr lang="vi-VN"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ĐÁNH </a:t>
            </a:r>
            <a:r>
              <a:rPr lang="vi-VN"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BÓNG</a:t>
            </a:r>
            <a:endPar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endParaRPr lang="vi-VN" sz="600" b="1" dirty="0">
              <a:solidFill>
                <a:srgbClr val="002060"/>
              </a:solidFill>
              <a:latin typeface="Calibri" panose="020F0502020204030204" pitchFamily="34" charset="0"/>
              <a:ea typeface="Cascadia Code" panose="020B0609020000020004" pitchFamily="49" charset="0"/>
              <a:cs typeface="Calibri" panose="020F0502020204030204" pitchFamily="34"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Double rubber, double polish, high efficient edge sealing.</a:t>
            </a:r>
          </a:p>
        </p:txBody>
      </p:sp>
      <p:sp>
        <p:nvSpPr>
          <p:cNvPr id="16" name="TextBox 15">
            <a:extLst>
              <a:ext uri="{FF2B5EF4-FFF2-40B4-BE49-F238E27FC236}">
                <a16:creationId xmlns:a16="http://schemas.microsoft.com/office/drawing/2014/main" id="{C68095E9-B73F-7813-F13D-6A553CE39AE6}"/>
              </a:ext>
            </a:extLst>
          </p:cNvPr>
          <p:cNvSpPr txBox="1"/>
          <p:nvPr/>
        </p:nvSpPr>
        <p:spPr>
          <a:xfrm>
            <a:off x="11021043" y="3858346"/>
            <a:ext cx="591837"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1</a:t>
            </a:r>
          </a:p>
          <a:p>
            <a:r>
              <a:rPr lang="en-US" sz="800" dirty="0">
                <a:latin typeface="Times New Roman" panose="02020603050405020304" pitchFamily="18" charset="0"/>
                <a:cs typeface="Times New Roman" panose="02020603050405020304" pitchFamily="18" charset="0"/>
              </a:rPr>
              <a:t>Gluing 1 </a:t>
            </a:r>
          </a:p>
        </p:txBody>
      </p:sp>
      <p:sp>
        <p:nvSpPr>
          <p:cNvPr id="19" name="TextBox 18">
            <a:extLst>
              <a:ext uri="{FF2B5EF4-FFF2-40B4-BE49-F238E27FC236}">
                <a16:creationId xmlns:a16="http://schemas.microsoft.com/office/drawing/2014/main" id="{1AF21CFB-4EA8-F671-0B52-E5F695F5FF7C}"/>
              </a:ext>
            </a:extLst>
          </p:cNvPr>
          <p:cNvSpPr txBox="1"/>
          <p:nvPr/>
        </p:nvSpPr>
        <p:spPr>
          <a:xfrm>
            <a:off x="10487643" y="3859200"/>
            <a:ext cx="591837"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2</a:t>
            </a:r>
          </a:p>
          <a:p>
            <a:r>
              <a:rPr lang="en-US" sz="800" dirty="0">
                <a:latin typeface="Times New Roman" panose="02020603050405020304" pitchFamily="18" charset="0"/>
                <a:cs typeface="Times New Roman" panose="02020603050405020304" pitchFamily="18" charset="0"/>
              </a:rPr>
              <a:t>Gluing 2 </a:t>
            </a:r>
          </a:p>
        </p:txBody>
      </p:sp>
      <p:sp>
        <p:nvSpPr>
          <p:cNvPr id="20" name="TextBox 19">
            <a:extLst>
              <a:ext uri="{FF2B5EF4-FFF2-40B4-BE49-F238E27FC236}">
                <a16:creationId xmlns:a16="http://schemas.microsoft.com/office/drawing/2014/main" id="{970E9EAA-96D4-88AA-4DE0-EA78E5D2A72B}"/>
              </a:ext>
            </a:extLst>
          </p:cNvPr>
          <p:cNvSpPr txBox="1"/>
          <p:nvPr/>
        </p:nvSpPr>
        <p:spPr>
          <a:xfrm>
            <a:off x="9847881" y="3859200"/>
            <a:ext cx="713439"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đuôi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End cutting  </a:t>
            </a:r>
          </a:p>
        </p:txBody>
      </p:sp>
      <p:sp>
        <p:nvSpPr>
          <p:cNvPr id="21" name="TextBox 20">
            <a:extLst>
              <a:ext uri="{FF2B5EF4-FFF2-40B4-BE49-F238E27FC236}">
                <a16:creationId xmlns:a16="http://schemas.microsoft.com/office/drawing/2014/main" id="{F9BD5700-9C0A-17CF-4168-C0F82639788B}"/>
              </a:ext>
            </a:extLst>
          </p:cNvPr>
          <p:cNvSpPr txBox="1"/>
          <p:nvPr/>
        </p:nvSpPr>
        <p:spPr>
          <a:xfrm>
            <a:off x="9303052" y="3858727"/>
            <a:ext cx="658828"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22" name="TextBox 21">
            <a:extLst>
              <a:ext uri="{FF2B5EF4-FFF2-40B4-BE49-F238E27FC236}">
                <a16:creationId xmlns:a16="http://schemas.microsoft.com/office/drawing/2014/main" id="{B995ACCD-1719-172D-637D-71C6F06F1B7C}"/>
              </a:ext>
            </a:extLst>
          </p:cNvPr>
          <p:cNvSpPr txBox="1"/>
          <p:nvPr/>
        </p:nvSpPr>
        <p:spPr>
          <a:xfrm>
            <a:off x="8727862" y="3859200"/>
            <a:ext cx="705698"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23" name="TextBox 22">
            <a:extLst>
              <a:ext uri="{FF2B5EF4-FFF2-40B4-BE49-F238E27FC236}">
                <a16:creationId xmlns:a16="http://schemas.microsoft.com/office/drawing/2014/main" id="{D2F88ADA-7407-E515-E175-0A295D706600}"/>
              </a:ext>
            </a:extLst>
          </p:cNvPr>
          <p:cNvSpPr txBox="1"/>
          <p:nvPr/>
        </p:nvSpPr>
        <p:spPr>
          <a:xfrm>
            <a:off x="8177645" y="3859200"/>
            <a:ext cx="615835" cy="323165"/>
          </a:xfrm>
          <a:prstGeom prst="rect">
            <a:avLst/>
          </a:prstGeom>
          <a:noFill/>
        </p:spPr>
        <p:txBody>
          <a:bodyPr wrap="square" rtlCol="0">
            <a:spAutoFit/>
          </a:bodyPr>
          <a:lstStyle/>
          <a:p>
            <a:r>
              <a:rPr lang="en-US" sz="750" dirty="0">
                <a:latin typeface="Times New Roman" panose="02020603050405020304" pitchFamily="18" charset="0"/>
                <a:cs typeface="Times New Roman" panose="02020603050405020304" pitchFamily="18" charset="0"/>
              </a:rPr>
              <a:t>Bo </a:t>
            </a:r>
            <a:r>
              <a:rPr lang="en-US" sz="750" dirty="0" err="1">
                <a:latin typeface="Times New Roman" panose="02020603050405020304" pitchFamily="18" charset="0"/>
                <a:cs typeface="Times New Roman" panose="02020603050405020304" pitchFamily="18" charset="0"/>
              </a:rPr>
              <a:t>góc</a:t>
            </a:r>
            <a:r>
              <a:rPr lang="en-US" sz="750" dirty="0">
                <a:latin typeface="Times New Roman" panose="02020603050405020304" pitchFamily="18" charset="0"/>
                <a:cs typeface="Times New Roman" panose="02020603050405020304" pitchFamily="18" charset="0"/>
              </a:rPr>
              <a:t>  </a:t>
            </a:r>
          </a:p>
          <a:p>
            <a:r>
              <a:rPr lang="en-US" sz="750">
                <a:latin typeface="Times New Roman" panose="02020603050405020304" pitchFamily="18" charset="0"/>
                <a:cs typeface="Times New Roman" panose="02020603050405020304" pitchFamily="18" charset="0"/>
              </a:rPr>
              <a:t>Track </a:t>
            </a:r>
            <a:r>
              <a:rPr lang="en-US" sz="750" smtClean="0">
                <a:latin typeface="Times New Roman" panose="02020603050405020304" pitchFamily="18" charset="0"/>
                <a:cs typeface="Times New Roman" panose="02020603050405020304" pitchFamily="18" charset="0"/>
              </a:rPr>
              <a:t>trim</a:t>
            </a:r>
            <a:endParaRPr lang="en-US" sz="75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25DEA9E-2394-0F74-7F0D-81C8FC3747CF}"/>
              </a:ext>
            </a:extLst>
          </p:cNvPr>
          <p:cNvSpPr txBox="1"/>
          <p:nvPr/>
        </p:nvSpPr>
        <p:spPr>
          <a:xfrm>
            <a:off x="7633646" y="3859200"/>
            <a:ext cx="550234"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Cạo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Scraping </a:t>
            </a:r>
          </a:p>
        </p:txBody>
      </p:sp>
      <p:sp>
        <p:nvSpPr>
          <p:cNvPr id="26" name="TextBox 25">
            <a:extLst>
              <a:ext uri="{FF2B5EF4-FFF2-40B4-BE49-F238E27FC236}">
                <a16:creationId xmlns:a16="http://schemas.microsoft.com/office/drawing/2014/main" id="{D903AF45-83E2-FB5B-61B9-D8F766FA4E70}"/>
              </a:ext>
            </a:extLst>
          </p:cNvPr>
          <p:cNvSpPr txBox="1"/>
          <p:nvPr/>
        </p:nvSpPr>
        <p:spPr>
          <a:xfrm>
            <a:off x="7018022" y="3859200"/>
            <a:ext cx="713738"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1 </a:t>
            </a:r>
          </a:p>
          <a:p>
            <a:r>
              <a:rPr lang="en-US" sz="800" smtClean="0">
                <a:latin typeface="Times New Roman" panose="02020603050405020304" pitchFamily="18" charset="0"/>
                <a:cs typeface="Times New Roman" panose="02020603050405020304" pitchFamily="18" charset="0"/>
              </a:rPr>
              <a:t>Buffing </a:t>
            </a:r>
            <a:r>
              <a:rPr lang="en-US" sz="800" dirty="0">
                <a:latin typeface="Times New Roman" panose="02020603050405020304" pitchFamily="18" charset="0"/>
                <a:cs typeface="Times New Roman" panose="02020603050405020304" pitchFamily="18" charset="0"/>
              </a:rPr>
              <a:t>1</a:t>
            </a:r>
          </a:p>
        </p:txBody>
      </p:sp>
      <p:sp>
        <p:nvSpPr>
          <p:cNvPr id="27" name="TextBox 26">
            <a:extLst>
              <a:ext uri="{FF2B5EF4-FFF2-40B4-BE49-F238E27FC236}">
                <a16:creationId xmlns:a16="http://schemas.microsoft.com/office/drawing/2014/main" id="{AE953764-F213-E9C0-909A-46406D0449DF}"/>
              </a:ext>
            </a:extLst>
          </p:cNvPr>
          <p:cNvSpPr txBox="1"/>
          <p:nvPr/>
        </p:nvSpPr>
        <p:spPr>
          <a:xfrm>
            <a:off x="6411665" y="3859200"/>
            <a:ext cx="715575"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2 </a:t>
            </a:r>
          </a:p>
          <a:p>
            <a:r>
              <a:rPr lang="en-US" sz="800" smtClean="0">
                <a:latin typeface="Times New Roman" panose="02020603050405020304" pitchFamily="18" charset="0"/>
                <a:cs typeface="Times New Roman" panose="02020603050405020304" pitchFamily="18" charset="0"/>
              </a:rPr>
              <a:t>Buffing </a:t>
            </a:r>
            <a:r>
              <a:rPr lang="en-US" sz="800" dirty="0">
                <a:latin typeface="Times New Roman" panose="02020603050405020304" pitchFamily="18" charset="0"/>
                <a:cs typeface="Times New Roman" panose="02020603050405020304" pitchFamily="18" charset="0"/>
              </a:rPr>
              <a:t>2</a:t>
            </a:r>
          </a:p>
        </p:txBody>
      </p:sp>
      <p:sp>
        <p:nvSpPr>
          <p:cNvPr id="28" name="TextBox 27">
            <a:extLst>
              <a:ext uri="{FF2B5EF4-FFF2-40B4-BE49-F238E27FC236}">
                <a16:creationId xmlns:a16="http://schemas.microsoft.com/office/drawing/2014/main" id="{CD170C50-ACD3-ED0B-C951-11775311E799}"/>
              </a:ext>
            </a:extLst>
          </p:cNvPr>
          <p:cNvSpPr txBox="1"/>
          <p:nvPr/>
        </p:nvSpPr>
        <p:spPr>
          <a:xfrm>
            <a:off x="11501103" y="3424812"/>
            <a:ext cx="629937" cy="8925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rPr>
              <a:t>Hướng</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sp>
        <p:nvSpPr>
          <p:cNvPr id="34" name="TextBox 33">
            <a:extLst>
              <a:ext uri="{FF2B5EF4-FFF2-40B4-BE49-F238E27FC236}">
                <a16:creationId xmlns:a16="http://schemas.microsoft.com/office/drawing/2014/main" id="{BB699906-A749-F307-96F2-12DE45D81CE2}"/>
              </a:ext>
            </a:extLst>
          </p:cNvPr>
          <p:cNvSpPr txBox="1"/>
          <p:nvPr/>
        </p:nvSpPr>
        <p:spPr>
          <a:xfrm>
            <a:off x="190924" y="3200400"/>
            <a:ext cx="4105774" cy="1927451"/>
          </a:xfrm>
          <a:prstGeom prst="rect">
            <a:avLst/>
          </a:prstGeom>
          <a:noFill/>
        </p:spPr>
        <p:txBody>
          <a:bodyPr wrap="square" rtlCol="0">
            <a:spAutoFit/>
          </a:bodyPr>
          <a:lstStyle/>
          <a:p>
            <a:pPr algn="just"/>
            <a:r>
              <a:rPr lang="vi-VN" sz="1125" b="1" dirty="0">
                <a:latin typeface="Calibri" panose="020F0502020204030204" pitchFamily="34" charset="0"/>
                <a:ea typeface="Cascadia Code" panose="020B0609020000020004" pitchFamily="49" charset="0"/>
                <a:cs typeface="Calibri" panose="020F0502020204030204" pitchFamily="34" charset="0"/>
              </a:rPr>
              <a:t>Hai bộ keo độc lập điều khiển. </a:t>
            </a:r>
          </a:p>
          <a:p>
            <a:pPr algn="just"/>
            <a:r>
              <a:rPr lang="vi-VN" sz="1125" b="1" dirty="0">
                <a:latin typeface="Calibri" panose="020F0502020204030204" pitchFamily="34" charset="0"/>
                <a:ea typeface="Cascadia Code" panose="020B0609020000020004" pitchFamily="49" charset="0"/>
                <a:cs typeface="Calibri" panose="020F0502020204030204" pitchFamily="34" charset="0"/>
              </a:rPr>
              <a:t>Hai bộ keo có thể được sử dụng thay thế cho nhau khi làm việc </a:t>
            </a:r>
            <a:r>
              <a:rPr lang="vi-VN" sz="1125" b="1">
                <a:latin typeface="Calibri" panose="020F0502020204030204" pitchFamily="34" charset="0"/>
                <a:ea typeface="Cascadia Code" panose="020B0609020000020004" pitchFamily="49" charset="0"/>
                <a:cs typeface="Calibri" panose="020F0502020204030204" pitchFamily="34" charset="0"/>
              </a:rPr>
              <a:t>với </a:t>
            </a:r>
            <a:r>
              <a:rPr lang="vi-VN" sz="1125" b="1" smtClean="0">
                <a:latin typeface="Calibri" panose="020F0502020204030204" pitchFamily="34" charset="0"/>
                <a:ea typeface="Cascadia Code" panose="020B0609020000020004" pitchFamily="49" charset="0"/>
                <a:cs typeface="Calibri" panose="020F0502020204030204" pitchFamily="34" charset="0"/>
              </a:rPr>
              <a:t>lượng keo</a:t>
            </a:r>
            <a:r>
              <a:rPr lang="en-GB" sz="1125" b="1" smtClean="0">
                <a:latin typeface="Calibri" panose="020F0502020204030204" pitchFamily="34" charset="0"/>
                <a:ea typeface="Cascadia Code" panose="020B0609020000020004" pitchFamily="49" charset="0"/>
                <a:cs typeface="Calibri" panose="020F0502020204030204" pitchFamily="34" charset="0"/>
              </a:rPr>
              <a:t> lớn</a:t>
            </a:r>
            <a:r>
              <a:rPr lang="vi-VN" sz="1125" b="1" smtClean="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vi-VN" sz="1125" b="1" dirty="0">
                <a:latin typeface="Calibri" panose="020F0502020204030204" pitchFamily="34" charset="0"/>
                <a:ea typeface="Cascadia Code" panose="020B0609020000020004" pitchFamily="49" charset="0"/>
                <a:cs typeface="Calibri" panose="020F0502020204030204" pitchFamily="34" charset="0"/>
              </a:rPr>
              <a:t>Công nghệ</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dán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cạnh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nâng chỉ </a:t>
            </a:r>
            <a:r>
              <a:rPr lang="en-US" sz="1125" b="1" dirty="0" err="1">
                <a:latin typeface="Calibri" panose="020F0502020204030204" pitchFamily="34" charset="0"/>
                <a:ea typeface="Cascadia Code" panose="020B0609020000020004" pitchFamily="49" charset="0"/>
                <a:cs typeface="Calibri" panose="020F0502020204030204" pitchFamily="34" charset="0"/>
              </a:rPr>
              <a:t>dán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bằng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bánh xe cao su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nâng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 c</a:t>
            </a:r>
            <a:r>
              <a:rPr lang="vi-VN" sz="1125" b="1" dirty="0">
                <a:latin typeface="Calibri" panose="020F0502020204030204" pitchFamily="34" charset="0"/>
                <a:ea typeface="Cascadia Code" panose="020B0609020000020004" pitchFamily="49" charset="0"/>
                <a:cs typeface="Calibri" panose="020F0502020204030204" pitchFamily="34" charset="0"/>
              </a:rPr>
              <a:t>hất lượng và tuổi thọ </a:t>
            </a:r>
            <a:r>
              <a:rPr lang="en-US" sz="1125" b="1" dirty="0" err="1">
                <a:latin typeface="Calibri" panose="020F0502020204030204" pitchFamily="34" charset="0"/>
                <a:ea typeface="Cascadia Code" panose="020B0609020000020004" pitchFamily="49" charset="0"/>
                <a:cs typeface="Calibri" panose="020F0502020204030204" pitchFamily="34" charset="0"/>
              </a:rPr>
              <a:t>của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sản phẩm nội thất trong nhà.</a:t>
            </a: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The two group coating system is free to switch and the dark-colored hot-melt adhesive is used independently. </a:t>
            </a:r>
          </a:p>
          <a:p>
            <a:pPr algn="just"/>
            <a:r>
              <a:rPr lang="en-US" sz="950" dirty="0">
                <a:ea typeface="Cascadia Code" panose="020B0609020000020004" pitchFamily="49" charset="0"/>
                <a:cs typeface="Times New Roman" panose="02020603050405020304" pitchFamily="18" charset="0"/>
              </a:rPr>
              <a:t>Two gel pots can be changeable, working with large a mount of glue.</a:t>
            </a:r>
          </a:p>
          <a:p>
            <a:pPr algn="just"/>
            <a:r>
              <a:rPr lang="en-US" sz="950" dirty="0">
                <a:ea typeface="Cascadia Code" panose="020B0609020000020004" pitchFamily="49" charset="0"/>
                <a:cs typeface="Times New Roman" panose="02020603050405020304" pitchFamily="18" charset="0"/>
              </a:rPr>
              <a:t>Edge banding rubber lifting edge sealing technology, improve bathroom cabinet, cabinet, etc.</a:t>
            </a:r>
          </a:p>
          <a:p>
            <a:pPr algn="just"/>
            <a:r>
              <a:rPr lang="en-US" sz="950" dirty="0">
                <a:ea typeface="Cascadia Code" panose="020B0609020000020004" pitchFamily="49" charset="0"/>
                <a:cs typeface="Times New Roman" panose="02020603050405020304" pitchFamily="18" charset="0"/>
              </a:rPr>
              <a:t>Quality and service life of high-end indoor furniture products.</a:t>
            </a:r>
          </a:p>
        </p:txBody>
      </p:sp>
      <p:pic>
        <p:nvPicPr>
          <p:cNvPr id="35" name="Picture 34"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pic>
        <p:nvPicPr>
          <p:cNvPr id="30" name="Hình ảnh 2">
            <a:extLst>
              <a:ext uri="{FF2B5EF4-FFF2-40B4-BE49-F238E27FC236}">
                <a16:creationId xmlns:a16="http://schemas.microsoft.com/office/drawing/2014/main" id="{02FCB72F-3386-720C-F412-5AD297A8FCB2}"/>
              </a:ext>
            </a:extLst>
          </p:cNvPr>
          <p:cNvPicPr>
            <a:picLocks noChangeAspect="1"/>
          </p:cNvPicPr>
          <p:nvPr/>
        </p:nvPicPr>
        <p:blipFill>
          <a:blip r:embed="rId5"/>
          <a:stretch>
            <a:fillRect/>
          </a:stretch>
        </p:blipFill>
        <p:spPr>
          <a:xfrm flipH="1">
            <a:off x="10505745" y="6136440"/>
            <a:ext cx="697691" cy="497419"/>
          </a:xfrm>
          <a:prstGeom prst="rect">
            <a:avLst/>
          </a:prstGeom>
        </p:spPr>
      </p:pic>
      <p:sp>
        <p:nvSpPr>
          <p:cNvPr id="36" name="Slide Number Placeholder 4"/>
          <p:cNvSpPr>
            <a:spLocks noGrp="1"/>
          </p:cNvSpPr>
          <p:nvPr>
            <p:ph type="sldNum" sz="quarter" idx="12"/>
          </p:nvPr>
        </p:nvSpPr>
        <p:spPr/>
        <p:txBody>
          <a:bodyPr vert="horz" lIns="91440" tIns="45720" rIns="91440" bIns="45720" rtlCol="0" anchor="ctr"/>
          <a:lstStyle/>
          <a:p>
            <a:r>
              <a:rPr lang="en-US" b="1" dirty="0" smtClean="0">
                <a:solidFill>
                  <a:srgbClr val="006600"/>
                </a:solidFill>
              </a:rPr>
              <a:t>17</a:t>
            </a:r>
            <a:endParaRPr lang="en-US" b="1" dirty="0">
              <a:solidFill>
                <a:srgbClr val="006600"/>
              </a:solidFill>
            </a:endParaRPr>
          </a:p>
        </p:txBody>
      </p:sp>
      <p:pic>
        <p:nvPicPr>
          <p:cNvPr id="38" name="Picture 37">
            <a:extLst>
              <a:ext uri="{FF2B5EF4-FFF2-40B4-BE49-F238E27FC236}">
                <a16:creationId xmlns:a16="http://schemas.microsoft.com/office/drawing/2014/main" id="{90D02F9B-1BA7-BC80-058B-4084BE87F978}"/>
              </a:ext>
            </a:extLst>
          </p:cNvPr>
          <p:cNvPicPr>
            <a:picLocks noChangeAspect="1"/>
          </p:cNvPicPr>
          <p:nvPr/>
        </p:nvPicPr>
        <p:blipFill>
          <a:blip r:embed="rId6"/>
          <a:stretch>
            <a:fillRect/>
          </a:stretch>
        </p:blipFill>
        <p:spPr>
          <a:xfrm>
            <a:off x="11455382" y="6107281"/>
            <a:ext cx="573189" cy="573189"/>
          </a:xfrm>
          <a:prstGeom prst="rect">
            <a:avLst/>
          </a:prstGeom>
        </p:spPr>
      </p:pic>
      <p:sp>
        <p:nvSpPr>
          <p:cNvPr id="25"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32"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941064549"/>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11.5 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≥150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7100x780x1570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13-22 </a:t>
                      </a:r>
                      <a:r>
                        <a:rPr lang="en-US" sz="850" b="1" kern="1200" dirty="0">
                          <a:solidFill>
                            <a:schemeClr val="tx1"/>
                          </a:solidFill>
                          <a:latin typeface="+mn-lt"/>
                          <a:ea typeface="Cascadia Code" panose="020B0609020000020004" pitchFamily="49" charset="0"/>
                          <a:cs typeface="Times New Roman" panose="02020603050405020304" pitchFamily="18" charset="0"/>
                        </a:rPr>
                        <a:t>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0.3-3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Kích</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thước ván nhỏ nhất</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Minimum panel size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300x60 mm, 150x150 mm</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10-60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GB" sz="850" b="1" kern="1200" smtClean="0">
                          <a:solidFill>
                            <a:schemeClr val="tx1"/>
                          </a:solidFill>
                          <a:latin typeface="+mn-lt"/>
                          <a:ea typeface="Cascadia Code" panose="020B0609020000020004" pitchFamily="49" charset="0"/>
                          <a:cs typeface="Times New Roman" panose="02020603050405020304" pitchFamily="18" charset="0"/>
                        </a:rPr>
                        <a:t>Áp</a:t>
                      </a:r>
                      <a:r>
                        <a:rPr lang="en-GB" sz="850" b="1" kern="1200" baseline="0" smtClean="0">
                          <a:solidFill>
                            <a:schemeClr val="tx1"/>
                          </a:solidFill>
                          <a:latin typeface="+mn-lt"/>
                          <a:ea typeface="Cascadia Code" panose="020B0609020000020004" pitchFamily="49" charset="0"/>
                          <a:cs typeface="Times New Roman" panose="02020603050405020304" pitchFamily="18" charset="0"/>
                        </a:rPr>
                        <a:t> suất làm việc</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Working pressure</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0.6 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pic>
        <p:nvPicPr>
          <p:cNvPr id="2" name="Picture 1"/>
          <p:cNvPicPr>
            <a:picLocks noChangeAspect="1"/>
          </p:cNvPicPr>
          <p:nvPr/>
        </p:nvPicPr>
        <p:blipFill>
          <a:blip r:embed="rId7"/>
          <a:stretch>
            <a:fillRect/>
          </a:stretch>
        </p:blipFill>
        <p:spPr>
          <a:xfrm>
            <a:off x="289560" y="5083344"/>
            <a:ext cx="4488180" cy="613291"/>
          </a:xfrm>
          <a:prstGeom prst="rect">
            <a:avLst/>
          </a:prstGeom>
        </p:spPr>
      </p:pic>
      <p:sp>
        <p:nvSpPr>
          <p:cNvPr id="29" name="TextBox 28">
            <a:extLst>
              <a:ext uri="{FF2B5EF4-FFF2-40B4-BE49-F238E27FC236}">
                <a16:creationId xmlns:a16="http://schemas.microsoft.com/office/drawing/2014/main" id="{AE953764-F213-E9C0-909A-46406D0449DF}"/>
              </a:ext>
            </a:extLst>
          </p:cNvPr>
          <p:cNvSpPr txBox="1"/>
          <p:nvPr/>
        </p:nvSpPr>
        <p:spPr>
          <a:xfrm>
            <a:off x="186690" y="5709600"/>
            <a:ext cx="1014222" cy="584775"/>
          </a:xfrm>
          <a:prstGeom prst="rect">
            <a:avLst/>
          </a:prstGeom>
          <a:noFill/>
        </p:spPr>
        <p:txBody>
          <a:bodyPr wrap="square" rtlCol="0">
            <a:spAutoFit/>
          </a:bodyPr>
          <a:lstStyle/>
          <a:p>
            <a:r>
              <a:rPr lang="en-US" sz="800" smtClean="0">
                <a:latin typeface="Times New Roman" panose="02020603050405020304" pitchFamily="18" charset="0"/>
                <a:cs typeface="Times New Roman" panose="02020603050405020304" pitchFamily="18" charset="0"/>
              </a:rPr>
              <a:t>Bộ keo đôi, hai bàn cấp chỉ</a:t>
            </a:r>
            <a:endParaRPr lang="en-US" sz="800" dirty="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Double rubber double disk seal</a:t>
            </a:r>
            <a:endParaRPr lang="en-US" sz="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E953764-F213-E9C0-909A-46406D0449DF}"/>
              </a:ext>
            </a:extLst>
          </p:cNvPr>
          <p:cNvSpPr txBox="1"/>
          <p:nvPr/>
        </p:nvSpPr>
        <p:spPr>
          <a:xfrm>
            <a:off x="1138428" y="5709600"/>
            <a:ext cx="1025652" cy="461665"/>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Thiết bị cắt đầu đuôi</a:t>
            </a:r>
            <a:endParaRPr lang="en-US" sz="800" smtClean="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Front and rear head device</a:t>
            </a:r>
            <a:endParaRPr lang="en-US" sz="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E953764-F213-E9C0-909A-46406D0449DF}"/>
              </a:ext>
            </a:extLst>
          </p:cNvPr>
          <p:cNvSpPr txBox="1"/>
          <p:nvPr/>
        </p:nvSpPr>
        <p:spPr>
          <a:xfrm>
            <a:off x="2079186" y="5709600"/>
            <a:ext cx="897185" cy="338554"/>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Thiết bị cạo cạnh</a:t>
            </a:r>
            <a:endParaRPr lang="en-US" sz="800" smtClean="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Scrapping device</a:t>
            </a:r>
            <a:endParaRPr lang="en-US" sz="8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E953764-F213-E9C0-909A-46406D0449DF}"/>
              </a:ext>
            </a:extLst>
          </p:cNvPr>
          <p:cNvSpPr txBox="1"/>
          <p:nvPr/>
        </p:nvSpPr>
        <p:spPr>
          <a:xfrm>
            <a:off x="2985205" y="5708550"/>
            <a:ext cx="889565" cy="461665"/>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Bo góc chính xác</a:t>
            </a:r>
          </a:p>
          <a:p>
            <a:r>
              <a:rPr lang="en-GB" sz="800" smtClean="0">
                <a:latin typeface="Times New Roman" panose="02020603050405020304" pitchFamily="18" charset="0"/>
                <a:cs typeface="Times New Roman" panose="02020603050405020304" pitchFamily="18" charset="0"/>
              </a:rPr>
              <a:t>Precise track trimming</a:t>
            </a:r>
            <a:endParaRPr lang="en-US" sz="8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AE953764-F213-E9C0-909A-46406D0449DF}"/>
              </a:ext>
            </a:extLst>
          </p:cNvPr>
          <p:cNvSpPr txBox="1"/>
          <p:nvPr/>
        </p:nvSpPr>
        <p:spPr>
          <a:xfrm>
            <a:off x="3880554" y="5708550"/>
            <a:ext cx="916235" cy="338554"/>
          </a:xfrm>
          <a:prstGeom prst="rect">
            <a:avLst/>
          </a:prstGeom>
          <a:noFill/>
        </p:spPr>
        <p:txBody>
          <a:bodyPr wrap="square" rtlCol="0">
            <a:spAutoFit/>
          </a:bodyPr>
          <a:lstStyle/>
          <a:p>
            <a:r>
              <a:rPr lang="en-GB" sz="800" smtClean="0">
                <a:latin typeface="Times New Roman" panose="02020603050405020304" pitchFamily="18" charset="0"/>
                <a:cs typeface="Times New Roman" panose="02020603050405020304" pitchFamily="18" charset="0"/>
              </a:rPr>
              <a:t>Bộ đánh bóng đôi</a:t>
            </a:r>
          </a:p>
          <a:p>
            <a:r>
              <a:rPr lang="en-GB" sz="200" smtClean="0">
                <a:latin typeface="Times New Roman" panose="02020603050405020304" pitchFamily="18" charset="0"/>
                <a:cs typeface="Times New Roman" panose="02020603050405020304" pitchFamily="18" charset="0"/>
              </a:rPr>
              <a:t>.</a:t>
            </a:r>
            <a:r>
              <a:rPr lang="en-US" sz="800" smtClean="0">
                <a:latin typeface="Times New Roman" panose="02020603050405020304" pitchFamily="18" charset="0"/>
                <a:cs typeface="Times New Roman" panose="02020603050405020304" pitchFamily="18" charset="0"/>
              </a:rPr>
              <a:t>Double polishing</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539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48981" y="1229032"/>
            <a:ext cx="7382058" cy="1962381"/>
          </a:xfrm>
          <a:prstGeom prst="rect">
            <a:avLst/>
          </a:prstGeom>
        </p:spPr>
      </p:pic>
      <p:pic>
        <p:nvPicPr>
          <p:cNvPr id="4" name="Hình ảnh 3">
            <a:extLst>
              <a:ext uri="{FF2B5EF4-FFF2-40B4-BE49-F238E27FC236}">
                <a16:creationId xmlns:a16="http://schemas.microsoft.com/office/drawing/2014/main" id="{415097CD-9726-3EC7-12C8-AA3F3672D77D}"/>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GJ-768</a:t>
            </a:r>
          </a:p>
          <a:p>
            <a:r>
              <a:rPr lang="en-US" sz="1400">
                <a:latin typeface="Bahnschrift SemiBold" panose="020B0502040204020203" pitchFamily="34" charset="0"/>
                <a:ea typeface="Cascadia Code" panose="020B0609020000020004" pitchFamily="49" charset="0"/>
                <a:cs typeface="Cascadia Code" panose="020B0609020000020004" pitchFamily="49" charset="0"/>
              </a:rPr>
              <a:t>MÁY DÁN CẠNH TỰ ĐỘNG HIỆU QUẢ CAO </a:t>
            </a:r>
          </a:p>
          <a:p>
            <a:r>
              <a:rPr lang="en-US" sz="1000" smtClean="0">
                <a:latin typeface="Bahnschrift SemiBold" panose="020B0502040204020203" pitchFamily="34" charset="0"/>
                <a:ea typeface="Cascadia Code" panose="020B0609020000020004" pitchFamily="49" charset="0"/>
                <a:cs typeface="Cascadia Code" panose="020B0609020000020004" pitchFamily="49" charset="0"/>
              </a:rPr>
              <a:t>Automatic </a:t>
            </a:r>
            <a:r>
              <a:rPr lang="en-US" sz="1000" dirty="0">
                <a:latin typeface="Bahnschrift SemiBold" panose="020B0502040204020203" pitchFamily="34" charset="0"/>
                <a:ea typeface="Cascadia Code" panose="020B0609020000020004" pitchFamily="49" charset="0"/>
                <a:cs typeface="Cascadia Code" panose="020B0609020000020004" pitchFamily="49" charset="0"/>
              </a:rPr>
              <a:t>high efficiency edge bander</a:t>
            </a: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4354414" cy="738664"/>
          </a:xfrm>
          <a:prstGeom prst="rect">
            <a:avLst/>
          </a:prstGeom>
          <a:noFill/>
        </p:spPr>
        <p:txBody>
          <a:bodyPr wrap="square" rtlCol="0">
            <a:spAutoFit/>
          </a:bodyPr>
          <a:lstStyle/>
          <a:p>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TỐC ĐỘ</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CỰC</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CAO, CƠ CẤU ĐÈ PHÔI</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DẠNG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BĂNG TẢI</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TRỤC CAO SU ĐÔI</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endPar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Double rubber drum, ultra high speed, crawler type pressing mechanism</a:t>
            </a:r>
          </a:p>
        </p:txBody>
      </p:sp>
      <p:pic>
        <p:nvPicPr>
          <p:cNvPr id="36" name="Picture 35"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sp>
        <p:nvSpPr>
          <p:cNvPr id="26" name="TextBox 25">
            <a:extLst>
              <a:ext uri="{FF2B5EF4-FFF2-40B4-BE49-F238E27FC236}">
                <a16:creationId xmlns:a16="http://schemas.microsoft.com/office/drawing/2014/main" id="{CD170C50-ACD3-ED0B-C951-11775311E799}"/>
              </a:ext>
            </a:extLst>
          </p:cNvPr>
          <p:cNvSpPr txBox="1"/>
          <p:nvPr/>
        </p:nvSpPr>
        <p:spPr>
          <a:xfrm>
            <a:off x="11485863" y="3154176"/>
            <a:ext cx="568977" cy="8925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rPr>
              <a:t>Hướng</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sp>
        <p:nvSpPr>
          <p:cNvPr id="27" name="TextBox 26">
            <a:extLst>
              <a:ext uri="{FF2B5EF4-FFF2-40B4-BE49-F238E27FC236}">
                <a16:creationId xmlns:a16="http://schemas.microsoft.com/office/drawing/2014/main" id="{C68095E9-B73F-7813-F13D-6A553CE39AE6}"/>
              </a:ext>
            </a:extLst>
          </p:cNvPr>
          <p:cNvSpPr txBox="1"/>
          <p:nvPr/>
        </p:nvSpPr>
        <p:spPr>
          <a:xfrm>
            <a:off x="10829162" y="3560400"/>
            <a:ext cx="745618"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Phay</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mặt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Pre-milling</a:t>
            </a:r>
          </a:p>
        </p:txBody>
      </p:sp>
      <p:sp>
        <p:nvSpPr>
          <p:cNvPr id="28" name="TextBox 27">
            <a:extLst>
              <a:ext uri="{FF2B5EF4-FFF2-40B4-BE49-F238E27FC236}">
                <a16:creationId xmlns:a16="http://schemas.microsoft.com/office/drawing/2014/main" id="{970E9EAA-96D4-88AA-4DE0-EA78E5D2A72B}"/>
              </a:ext>
            </a:extLst>
          </p:cNvPr>
          <p:cNvSpPr txBox="1"/>
          <p:nvPr/>
        </p:nvSpPr>
        <p:spPr>
          <a:xfrm>
            <a:off x="8903284" y="3560400"/>
            <a:ext cx="705536"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đuôi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End cutting  </a:t>
            </a:r>
          </a:p>
        </p:txBody>
      </p:sp>
      <p:sp>
        <p:nvSpPr>
          <p:cNvPr id="31" name="TextBox 30">
            <a:extLst>
              <a:ext uri="{FF2B5EF4-FFF2-40B4-BE49-F238E27FC236}">
                <a16:creationId xmlns:a16="http://schemas.microsoft.com/office/drawing/2014/main" id="{F9BD5700-9C0A-17CF-4168-C0F82639788B}"/>
              </a:ext>
            </a:extLst>
          </p:cNvPr>
          <p:cNvSpPr txBox="1"/>
          <p:nvPr/>
        </p:nvSpPr>
        <p:spPr>
          <a:xfrm>
            <a:off x="8290721" y="3560400"/>
            <a:ext cx="67039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41" name="TextBox 40">
            <a:extLst>
              <a:ext uri="{FF2B5EF4-FFF2-40B4-BE49-F238E27FC236}">
                <a16:creationId xmlns:a16="http://schemas.microsoft.com/office/drawing/2014/main" id="{B995ACCD-1719-172D-637D-71C6F06F1B7C}"/>
              </a:ext>
            </a:extLst>
          </p:cNvPr>
          <p:cNvSpPr txBox="1"/>
          <p:nvPr/>
        </p:nvSpPr>
        <p:spPr>
          <a:xfrm>
            <a:off x="7613372" y="3560400"/>
            <a:ext cx="700048"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44" name="TextBox 43">
            <a:extLst>
              <a:ext uri="{FF2B5EF4-FFF2-40B4-BE49-F238E27FC236}">
                <a16:creationId xmlns:a16="http://schemas.microsoft.com/office/drawing/2014/main" id="{325DEA9E-2394-0F74-7F0D-81C8FC3747CF}"/>
              </a:ext>
            </a:extLst>
          </p:cNvPr>
          <p:cNvSpPr txBox="1"/>
          <p:nvPr/>
        </p:nvSpPr>
        <p:spPr>
          <a:xfrm>
            <a:off x="6347414" y="3560400"/>
            <a:ext cx="632506" cy="338554"/>
          </a:xfrm>
          <a:prstGeom prst="rect">
            <a:avLst/>
          </a:prstGeom>
          <a:noFill/>
        </p:spPr>
        <p:txBody>
          <a:bodyPr wrap="square" rtlCol="0">
            <a:spAutoFit/>
          </a:bodyPr>
          <a:lstStyle/>
          <a:p>
            <a:r>
              <a:rPr lang="en-US" sz="800" err="1">
                <a:latin typeface="Times New Roman" panose="02020603050405020304" pitchFamily="18" charset="0"/>
                <a:cs typeface="Times New Roman" panose="02020603050405020304" pitchFamily="18" charset="0"/>
              </a:rPr>
              <a:t>Cạo</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keo </a:t>
            </a:r>
            <a:r>
              <a:rPr lang="en-US" sz="800" dirty="0">
                <a:latin typeface="Times New Roman" panose="02020603050405020304" pitchFamily="18" charset="0"/>
                <a:cs typeface="Times New Roman" panose="02020603050405020304" pitchFamily="18" charset="0"/>
              </a:rPr>
              <a:t>1 </a:t>
            </a:r>
          </a:p>
          <a:p>
            <a:r>
              <a:rPr lang="en-US" sz="800">
                <a:latin typeface="Times New Roman" panose="02020603050405020304" pitchFamily="18" charset="0"/>
                <a:cs typeface="Times New Roman" panose="02020603050405020304" pitchFamily="18" charset="0"/>
              </a:rPr>
              <a:t>Scraping </a:t>
            </a:r>
            <a:r>
              <a:rPr lang="en-US" sz="800" smtClean="0">
                <a:latin typeface="Times New Roman" panose="02020603050405020304" pitchFamily="18" charset="0"/>
                <a:cs typeface="Times New Roman" panose="02020603050405020304" pitchFamily="18" charset="0"/>
              </a:rPr>
              <a:t>1</a:t>
            </a:r>
            <a:endParaRPr lang="en-US" sz="8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E953764-F213-E9C0-909A-46406D0449DF}"/>
              </a:ext>
            </a:extLst>
          </p:cNvPr>
          <p:cNvSpPr txBox="1"/>
          <p:nvPr/>
        </p:nvSpPr>
        <p:spPr>
          <a:xfrm>
            <a:off x="4387593" y="3560400"/>
            <a:ext cx="641608"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Buffing </a:t>
            </a:r>
          </a:p>
        </p:txBody>
      </p:sp>
      <p:pic>
        <p:nvPicPr>
          <p:cNvPr id="47" name="Picture 46">
            <a:extLst>
              <a:ext uri="{FF2B5EF4-FFF2-40B4-BE49-F238E27FC236}">
                <a16:creationId xmlns:a16="http://schemas.microsoft.com/office/drawing/2014/main" id="{81353D51-5F7A-36D6-9C88-48086FA05538}"/>
              </a:ext>
            </a:extLst>
          </p:cNvPr>
          <p:cNvPicPr>
            <a:picLocks/>
          </p:cNvPicPr>
          <p:nvPr/>
        </p:nvPicPr>
        <p:blipFill>
          <a:blip r:embed="rId5"/>
          <a:stretch>
            <a:fillRect/>
          </a:stretch>
        </p:blipFill>
        <p:spPr>
          <a:xfrm>
            <a:off x="4394495" y="3276600"/>
            <a:ext cx="7096465" cy="316801"/>
          </a:xfrm>
          <a:prstGeom prst="rect">
            <a:avLst/>
          </a:prstGeom>
        </p:spPr>
      </p:pic>
      <p:sp>
        <p:nvSpPr>
          <p:cNvPr id="48" name="TextBox 47">
            <a:extLst>
              <a:ext uri="{FF2B5EF4-FFF2-40B4-BE49-F238E27FC236}">
                <a16:creationId xmlns:a16="http://schemas.microsoft.com/office/drawing/2014/main" id="{2D8A6C3F-F622-8BA6-41B1-C2D8CB0EB053}"/>
              </a:ext>
            </a:extLst>
          </p:cNvPr>
          <p:cNvSpPr txBox="1"/>
          <p:nvPr/>
        </p:nvSpPr>
        <p:spPr>
          <a:xfrm>
            <a:off x="10254428" y="3560400"/>
            <a:ext cx="596452"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1 </a:t>
            </a:r>
          </a:p>
          <a:p>
            <a:r>
              <a:rPr lang="en-US" sz="800" dirty="0">
                <a:latin typeface="Times New Roman" panose="02020603050405020304" pitchFamily="18" charset="0"/>
                <a:cs typeface="Times New Roman" panose="02020603050405020304" pitchFamily="18" charset="0"/>
              </a:rPr>
              <a:t>Gluing 1   </a:t>
            </a:r>
          </a:p>
        </p:txBody>
      </p:sp>
      <p:sp>
        <p:nvSpPr>
          <p:cNvPr id="49" name="TextBox 48">
            <a:extLst>
              <a:ext uri="{FF2B5EF4-FFF2-40B4-BE49-F238E27FC236}">
                <a16:creationId xmlns:a16="http://schemas.microsoft.com/office/drawing/2014/main" id="{AF016BE7-C711-C6F3-9751-5A5433F4427B}"/>
              </a:ext>
            </a:extLst>
          </p:cNvPr>
          <p:cNvSpPr txBox="1"/>
          <p:nvPr/>
        </p:nvSpPr>
        <p:spPr>
          <a:xfrm>
            <a:off x="9605735" y="3560400"/>
            <a:ext cx="605065"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2 </a:t>
            </a:r>
          </a:p>
          <a:p>
            <a:r>
              <a:rPr lang="en-US" sz="800" dirty="0">
                <a:latin typeface="Times New Roman" panose="02020603050405020304" pitchFamily="18" charset="0"/>
                <a:cs typeface="Times New Roman" panose="02020603050405020304" pitchFamily="18" charset="0"/>
              </a:rPr>
              <a:t>Gluing 2   </a:t>
            </a:r>
          </a:p>
        </p:txBody>
      </p:sp>
      <p:sp>
        <p:nvSpPr>
          <p:cNvPr id="50" name="TextBox 49">
            <a:extLst>
              <a:ext uri="{FF2B5EF4-FFF2-40B4-BE49-F238E27FC236}">
                <a16:creationId xmlns:a16="http://schemas.microsoft.com/office/drawing/2014/main" id="{3AF9B0E9-827D-2ECD-2E34-0122F5D53D08}"/>
              </a:ext>
            </a:extLst>
          </p:cNvPr>
          <p:cNvSpPr txBox="1"/>
          <p:nvPr/>
        </p:nvSpPr>
        <p:spPr>
          <a:xfrm>
            <a:off x="6994161" y="3560400"/>
            <a:ext cx="63345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góc</a:t>
            </a:r>
            <a:r>
              <a:rPr lang="en-US" sz="800" dirty="0">
                <a:latin typeface="Times New Roman" panose="02020603050405020304" pitchFamily="18" charset="0"/>
                <a:cs typeface="Times New Roman" panose="02020603050405020304" pitchFamily="18" charset="0"/>
              </a:rPr>
              <a:t> </a:t>
            </a:r>
          </a:p>
          <a:p>
            <a:r>
              <a:rPr lang="en-US" sz="800">
                <a:latin typeface="Times New Roman" panose="02020603050405020304" pitchFamily="18" charset="0"/>
                <a:cs typeface="Times New Roman" panose="02020603050405020304" pitchFamily="18" charset="0"/>
              </a:rPr>
              <a:t>Track </a:t>
            </a:r>
            <a:r>
              <a:rPr lang="en-US" sz="800" smtClean="0">
                <a:latin typeface="Times New Roman" panose="02020603050405020304" pitchFamily="18" charset="0"/>
                <a:cs typeface="Times New Roman" panose="02020603050405020304" pitchFamily="18" charset="0"/>
              </a:rPr>
              <a:t>trim</a:t>
            </a:r>
            <a:endParaRPr lang="en-US" sz="8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EE817CC9-001A-B830-3E4D-F3A3D5FEDD2F}"/>
              </a:ext>
            </a:extLst>
          </p:cNvPr>
          <p:cNvSpPr txBox="1"/>
          <p:nvPr/>
        </p:nvSpPr>
        <p:spPr>
          <a:xfrm>
            <a:off x="5696351" y="3560400"/>
            <a:ext cx="628249" cy="338554"/>
          </a:xfrm>
          <a:prstGeom prst="rect">
            <a:avLst/>
          </a:prstGeom>
          <a:noFill/>
        </p:spPr>
        <p:txBody>
          <a:bodyPr wrap="square" rtlCol="0">
            <a:spAutoFit/>
          </a:bodyPr>
          <a:lstStyle/>
          <a:p>
            <a:r>
              <a:rPr lang="en-US" sz="800" err="1">
                <a:latin typeface="Times New Roman" panose="02020603050405020304" pitchFamily="18" charset="0"/>
                <a:cs typeface="Times New Roman" panose="02020603050405020304" pitchFamily="18" charset="0"/>
              </a:rPr>
              <a:t>Cạo</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keo </a:t>
            </a:r>
            <a:r>
              <a:rPr lang="en-US" sz="800" dirty="0">
                <a:latin typeface="Times New Roman" panose="02020603050405020304" pitchFamily="18" charset="0"/>
                <a:cs typeface="Times New Roman" panose="02020603050405020304" pitchFamily="18" charset="0"/>
              </a:rPr>
              <a:t>2</a:t>
            </a:r>
          </a:p>
          <a:p>
            <a:r>
              <a:rPr lang="en-US" sz="800">
                <a:latin typeface="Times New Roman" panose="02020603050405020304" pitchFamily="18" charset="0"/>
                <a:cs typeface="Times New Roman" panose="02020603050405020304" pitchFamily="18" charset="0"/>
              </a:rPr>
              <a:t>Scraping </a:t>
            </a:r>
            <a:r>
              <a:rPr lang="en-US" sz="800" smtClean="0">
                <a:latin typeface="Times New Roman" panose="02020603050405020304" pitchFamily="18" charset="0"/>
                <a:cs typeface="Times New Roman" panose="02020603050405020304" pitchFamily="18" charset="0"/>
              </a:rPr>
              <a:t>2  </a:t>
            </a:r>
            <a:endParaRPr lang="en-US" sz="8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B82A64BD-B44F-8667-82A4-0498DD9AC368}"/>
              </a:ext>
            </a:extLst>
          </p:cNvPr>
          <p:cNvSpPr txBox="1"/>
          <p:nvPr/>
        </p:nvSpPr>
        <p:spPr>
          <a:xfrm>
            <a:off x="5006258" y="3560400"/>
            <a:ext cx="723982" cy="338554"/>
          </a:xfrm>
          <a:prstGeom prst="rect">
            <a:avLst/>
          </a:prstGeom>
          <a:noFill/>
        </p:spPr>
        <p:txBody>
          <a:bodyPr wrap="square" rtlCol="0">
            <a:spAutoFit/>
          </a:bodyPr>
          <a:lstStyle/>
          <a:p>
            <a:r>
              <a:rPr lang="en-US" sz="800" err="1">
                <a:latin typeface="Times New Roman" panose="02020603050405020304" pitchFamily="18" charset="0"/>
                <a:cs typeface="Times New Roman" panose="02020603050405020304" pitchFamily="18" charset="0"/>
              </a:rPr>
              <a:t>Cạo</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cạnh</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Flat scarping</a:t>
            </a:r>
          </a:p>
        </p:txBody>
      </p:sp>
      <p:sp>
        <p:nvSpPr>
          <p:cNvPr id="56" name="TextBox 55">
            <a:extLst>
              <a:ext uri="{FF2B5EF4-FFF2-40B4-BE49-F238E27FC236}">
                <a16:creationId xmlns:a16="http://schemas.microsoft.com/office/drawing/2014/main" id="{BB699906-A749-F307-96F2-12DE45D81CE2}"/>
              </a:ext>
            </a:extLst>
          </p:cNvPr>
          <p:cNvSpPr txBox="1"/>
          <p:nvPr/>
        </p:nvSpPr>
        <p:spPr>
          <a:xfrm>
            <a:off x="181440" y="4103971"/>
            <a:ext cx="1982639" cy="1781257"/>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Cơ</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cấu</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đề phôi dạng băng tải</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và </a:t>
            </a:r>
            <a:r>
              <a:rPr lang="en-US" sz="1125" b="1" dirty="0" err="1">
                <a:latin typeface="Calibri" panose="020F0502020204030204" pitchFamily="34" charset="0"/>
                <a:ea typeface="Cascadia Code" panose="020B0609020000020004" pitchFamily="49" charset="0"/>
                <a:cs typeface="Calibri" panose="020F0502020204030204" pitchFamily="34" charset="0"/>
              </a:rPr>
              <a:t>tự</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định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vị</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Áp</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lực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đè</a:t>
            </a:r>
            <a:r>
              <a:rPr lang="en-US" sz="1125" b="1">
                <a:latin typeface="Calibri" panose="020F0502020204030204" pitchFamily="34" charset="0"/>
                <a:ea typeface="Cascadia Code" panose="020B0609020000020004" pitchFamily="49" charset="0"/>
                <a:cs typeface="Calibri" panose="020F0502020204030204" pitchFamily="34" charset="0"/>
              </a:rPr>
              <a:t> </a:t>
            </a:r>
            <a:r>
              <a:rPr lang="en-US" sz="1125" b="1" smtClean="0">
                <a:latin typeface="Calibri" panose="020F0502020204030204" pitchFamily="34" charset="0"/>
                <a:ea typeface="Cascadia Code" panose="020B0609020000020004" pitchFamily="49" charset="0"/>
                <a:cs typeface="Calibri" panose="020F0502020204030204" pitchFamily="34" charset="0"/>
              </a:rPr>
              <a:t>phôi đồng </a:t>
            </a:r>
            <a:r>
              <a:rPr lang="en-US" sz="1125" b="1" dirty="0" err="1">
                <a:latin typeface="Calibri" panose="020F0502020204030204" pitchFamily="34" charset="0"/>
                <a:ea typeface="Cascadia Code" panose="020B0609020000020004" pitchFamily="49" charset="0"/>
                <a:cs typeface="Calibri" panose="020F0502020204030204" pitchFamily="34" charset="0"/>
              </a:rPr>
              <a:t>đều</a:t>
            </a:r>
            <a:r>
              <a:rPr lang="en-US" sz="1125" b="1" dirty="0">
                <a:latin typeface="Calibri" panose="020F0502020204030204" pitchFamily="34" charset="0"/>
                <a:ea typeface="Cascadia Code" panose="020B0609020000020004" pitchFamily="49" charset="0"/>
                <a:cs typeface="Calibri" panose="020F0502020204030204" pitchFamily="34" charset="0"/>
              </a:rPr>
              <a:t>, di </a:t>
            </a:r>
            <a:r>
              <a:rPr lang="en-US" sz="1125" b="1" dirty="0" err="1">
                <a:latin typeface="Calibri" panose="020F0502020204030204" pitchFamily="34" charset="0"/>
                <a:ea typeface="Cascadia Code" panose="020B0609020000020004" pitchFamily="49" charset="0"/>
                <a:cs typeface="Calibri" panose="020F0502020204030204" pitchFamily="34" charset="0"/>
              </a:rPr>
              <a:t>chuyển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mượt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mà</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cấn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móp</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sạch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sẽ</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bề</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mặt</a:t>
            </a:r>
            <a:r>
              <a:rPr lang="en-US" sz="1125" b="1" dirty="0">
                <a:latin typeface="Calibri" panose="020F0502020204030204" pitchFamily="34" charset="0"/>
                <a:ea typeface="Cascadia Code" panose="020B0609020000020004" pitchFamily="49" charset="0"/>
                <a:cs typeface="Calibri" panose="020F0502020204030204" pitchFamily="34" charset="0"/>
              </a:rPr>
              <a:t>.</a:t>
            </a: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Track press mechanism (automatic positioning).</a:t>
            </a:r>
          </a:p>
          <a:p>
            <a:pPr algn="just"/>
            <a:r>
              <a:rPr lang="en-US" sz="950" dirty="0">
                <a:ea typeface="Cascadia Code" panose="020B0609020000020004" pitchFamily="49" charset="0"/>
                <a:cs typeface="Times New Roman" panose="02020603050405020304" pitchFamily="18" charset="0"/>
              </a:rPr>
              <a:t>Uniform pressure of the material, smooth running of the work piece, no indentation, clean surface.</a:t>
            </a:r>
          </a:p>
        </p:txBody>
      </p:sp>
      <p:sp>
        <p:nvSpPr>
          <p:cNvPr id="57" name="TextBox 56">
            <a:extLst>
              <a:ext uri="{FF2B5EF4-FFF2-40B4-BE49-F238E27FC236}">
                <a16:creationId xmlns:a16="http://schemas.microsoft.com/office/drawing/2014/main" id="{BB699906-A749-F307-96F2-12DE45D81CE2}"/>
              </a:ext>
            </a:extLst>
          </p:cNvPr>
          <p:cNvSpPr txBox="1"/>
          <p:nvPr/>
        </p:nvSpPr>
        <p:spPr>
          <a:xfrm>
            <a:off x="2381377" y="4090447"/>
            <a:ext cx="2180791" cy="2246769"/>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Cơ</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err="1">
                <a:latin typeface="Calibri" panose="020F0502020204030204" pitchFamily="34" charset="0"/>
                <a:ea typeface="Cascadia Code" panose="020B0609020000020004" pitchFamily="49" charset="0"/>
                <a:cs typeface="Calibri" panose="020F0502020204030204" pitchFamily="34" charset="0"/>
              </a:rPr>
              <a:t>chế</a:t>
            </a:r>
            <a:r>
              <a:rPr lang="vi-VN" sz="1125" b="1">
                <a:latin typeface="Calibri" panose="020F0502020204030204" pitchFamily="34" charset="0"/>
                <a:ea typeface="Cascadia Code" panose="020B0609020000020004" pitchFamily="49" charset="0"/>
                <a:cs typeface="Calibri" panose="020F0502020204030204" pitchFamily="34" charset="0"/>
              </a:rPr>
              <a:t> </a:t>
            </a:r>
            <a:r>
              <a:rPr lang="en-GB" sz="1125" b="1" smtClean="0">
                <a:latin typeface="Calibri" panose="020F0502020204030204" pitchFamily="34" charset="0"/>
                <a:ea typeface="Cascadia Code" panose="020B0609020000020004" pitchFamily="49" charset="0"/>
                <a:cs typeface="Calibri" panose="020F0502020204030204" pitchFamily="34" charset="0"/>
              </a:rPr>
              <a:t>cấp</a:t>
            </a:r>
            <a:r>
              <a:rPr lang="vi-VN" sz="1125" b="1" smtClean="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phôi </a:t>
            </a:r>
            <a:r>
              <a:rPr lang="en-US" sz="1125" b="1" dirty="0" err="1">
                <a:latin typeface="Calibri" panose="020F0502020204030204" pitchFamily="34" charset="0"/>
                <a:ea typeface="Cascadia Code" panose="020B0609020000020004" pitchFamily="49" charset="0"/>
                <a:cs typeface="Calibri" panose="020F0502020204030204" pitchFamily="34" charset="0"/>
              </a:rPr>
              <a:t>đa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kênh</a:t>
            </a:r>
            <a:r>
              <a:rPr lang="en-US" sz="1125" b="1" dirty="0">
                <a:latin typeface="Calibri" panose="020F0502020204030204" pitchFamily="34" charset="0"/>
                <a:ea typeface="Cascadia Code" panose="020B0609020000020004" pitchFamily="49" charset="0"/>
                <a:cs typeface="Calibri" panose="020F0502020204030204" pitchFamily="34" charset="0"/>
              </a:rPr>
              <a:t> Servo (</a:t>
            </a:r>
            <a:r>
              <a:rPr lang="en-US" sz="1125" b="1" dirty="0" err="1">
                <a:latin typeface="Calibri" panose="020F0502020204030204" pitchFamily="34" charset="0"/>
                <a:ea typeface="Cascadia Code" panose="020B0609020000020004" pitchFamily="49" charset="0"/>
                <a:cs typeface="Calibri" panose="020F0502020204030204" pitchFamily="34" charset="0"/>
              </a:rPr>
              <a:t>tùy</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chọn</a:t>
            </a:r>
            <a:r>
              <a:rPr lang="en-US" sz="1125" b="1" dirty="0">
                <a:latin typeface="Calibri" panose="020F0502020204030204" pitchFamily="34" charset="0"/>
                <a:ea typeface="Cascadia Code" panose="020B0609020000020004" pitchFamily="49" charset="0"/>
                <a:cs typeface="Calibri" panose="020F0502020204030204" pitchFamily="34" charset="0"/>
              </a:rPr>
              <a:t>)</a:t>
            </a:r>
            <a:r>
              <a:rPr lang="vi-VN" sz="1125" b="1" dirty="0">
                <a:latin typeface="Calibri" panose="020F0502020204030204" pitchFamily="34" charset="0"/>
                <a:ea typeface="Cascadia Code" panose="020B0609020000020004" pitchFamily="49" charset="0"/>
                <a:cs typeface="Calibri" panose="020F0502020204030204" pitchFamily="34" charset="0"/>
              </a:rPr>
              <a:t>.</a:t>
            </a:r>
          </a:p>
          <a:p>
            <a:r>
              <a:rPr lang="vi-VN" sz="1125" b="1" dirty="0">
                <a:latin typeface="Calibri" panose="020F0502020204030204" pitchFamily="34" charset="0"/>
                <a:ea typeface="Cascadia Code" panose="020B0609020000020004" pitchFamily="49" charset="0"/>
                <a:cs typeface="Calibri" panose="020F0502020204030204" pitchFamily="34" charset="0"/>
              </a:rPr>
              <a:t>Tám </a:t>
            </a:r>
            <a:r>
              <a:rPr lang="vi-VN" sz="1125" b="1">
                <a:latin typeface="Calibri" panose="020F0502020204030204" pitchFamily="34" charset="0"/>
                <a:ea typeface="Cascadia Code" panose="020B0609020000020004" pitchFamily="49" charset="0"/>
                <a:cs typeface="Calibri" panose="020F0502020204030204" pitchFamily="34" charset="0"/>
              </a:rPr>
              <a:t>kênh</a:t>
            </a:r>
            <a:r>
              <a:rPr lang="en-US" sz="1125" b="1">
                <a:latin typeface="Calibri" panose="020F0502020204030204" pitchFamily="34" charset="0"/>
                <a:ea typeface="Cascadia Code" panose="020B0609020000020004" pitchFamily="49" charset="0"/>
                <a:cs typeface="Calibri" panose="020F0502020204030204" pitchFamily="34" charset="0"/>
              </a:rPr>
              <a:t> </a:t>
            </a:r>
            <a:r>
              <a:rPr lang="vi-VN" sz="1125" b="1" smtClean="0">
                <a:latin typeface="Calibri" panose="020F0502020204030204" pitchFamily="34" charset="0"/>
                <a:ea typeface="Cascadia Code" panose="020B0609020000020004" pitchFamily="49" charset="0"/>
                <a:cs typeface="Calibri" panose="020F0502020204030204" pitchFamily="34" charset="0"/>
              </a:rPr>
              <a:t>cấp </a:t>
            </a:r>
            <a:r>
              <a:rPr lang="vi-VN" sz="1125" b="1">
                <a:latin typeface="Calibri" panose="020F0502020204030204" pitchFamily="34" charset="0"/>
                <a:ea typeface="Cascadia Code" panose="020B0609020000020004" pitchFamily="49" charset="0"/>
                <a:cs typeface="Calibri" panose="020F0502020204030204" pitchFamily="34" charset="0"/>
              </a:rPr>
              <a:t>chỉ </a:t>
            </a:r>
            <a:r>
              <a:rPr lang="en-US" sz="1125" b="1">
                <a:latin typeface="Calibri" panose="020F0502020204030204" pitchFamily="34" charset="0"/>
                <a:ea typeface="Cascadia Code" panose="020B0609020000020004" pitchFamily="49" charset="0"/>
                <a:cs typeface="Calibri" panose="020F0502020204030204" pitchFamily="34" charset="0"/>
              </a:rPr>
              <a:t>Servo </a:t>
            </a:r>
            <a:r>
              <a:rPr lang="vi-VN" sz="1125" b="1" smtClean="0">
                <a:latin typeface="Calibri" panose="020F0502020204030204" pitchFamily="34" charset="0"/>
                <a:ea typeface="Cascadia Code" panose="020B0609020000020004" pitchFamily="49" charset="0"/>
                <a:cs typeface="Calibri" panose="020F0502020204030204" pitchFamily="34" charset="0"/>
              </a:rPr>
              <a:t>được </a:t>
            </a:r>
            <a:r>
              <a:rPr lang="vi-VN" sz="1125" b="1" dirty="0">
                <a:latin typeface="Calibri" panose="020F0502020204030204" pitchFamily="34" charset="0"/>
                <a:ea typeface="Cascadia Code" panose="020B0609020000020004" pitchFamily="49" charset="0"/>
                <a:cs typeface="Calibri" panose="020F0502020204030204" pitchFamily="34" charset="0"/>
              </a:rPr>
              <a:t>cấu hình tự kiểm </a:t>
            </a:r>
            <a:r>
              <a:rPr lang="vi-VN" sz="1125" b="1">
                <a:latin typeface="Calibri" panose="020F0502020204030204" pitchFamily="34" charset="0"/>
                <a:ea typeface="Cascadia Code" panose="020B0609020000020004" pitchFamily="49" charset="0"/>
                <a:cs typeface="Calibri" panose="020F0502020204030204" pitchFamily="34" charset="0"/>
              </a:rPr>
              <a:t>tra </a:t>
            </a:r>
            <a:r>
              <a:rPr lang="en-GB" sz="1125" b="1" smtClean="0">
                <a:latin typeface="Calibri" panose="020F0502020204030204" pitchFamily="34" charset="0"/>
                <a:ea typeface="Cascadia Code" panose="020B0609020000020004" pitchFamily="49" charset="0"/>
                <a:cs typeface="Calibri" panose="020F0502020204030204" pitchFamily="34" charset="0"/>
              </a:rPr>
              <a:t>và điều chỉnh </a:t>
            </a:r>
            <a:r>
              <a:rPr lang="vi-VN" sz="1125" b="1" smtClean="0">
                <a:latin typeface="Calibri" panose="020F0502020204030204" pitchFamily="34" charset="0"/>
                <a:ea typeface="Cascadia Code" panose="020B0609020000020004" pitchFamily="49" charset="0"/>
                <a:cs typeface="Calibri" panose="020F0502020204030204" pitchFamily="34" charset="0"/>
              </a:rPr>
              <a:t>cạnh dán</a:t>
            </a:r>
            <a:r>
              <a:rPr lang="en-US" sz="1125" b="1" smtClean="0">
                <a:latin typeface="Calibri" panose="020F0502020204030204" pitchFamily="34" charset="0"/>
                <a:ea typeface="Cascadia Code" panose="020B0609020000020004" pitchFamily="49" charset="0"/>
                <a:cs typeface="Calibri" panose="020F0502020204030204" pitchFamily="34" charset="0"/>
              </a:rPr>
              <a:t>,</a:t>
            </a:r>
            <a:r>
              <a:rPr lang="vi-VN" sz="1125" b="1" smtClean="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giảm thời gian thay chỉ và tăng hiệu </a:t>
            </a:r>
            <a:r>
              <a:rPr lang="vi-VN" sz="1125" b="1">
                <a:latin typeface="Calibri" panose="020F0502020204030204" pitchFamily="34" charset="0"/>
                <a:ea typeface="Cascadia Code" panose="020B0609020000020004" pitchFamily="49" charset="0"/>
                <a:cs typeface="Calibri" panose="020F0502020204030204" pitchFamily="34" charset="0"/>
              </a:rPr>
              <a:t>suất </a:t>
            </a:r>
            <a:r>
              <a:rPr lang="en-GB" sz="1125" b="1" smtClean="0">
                <a:latin typeface="Calibri" panose="020F0502020204030204" pitchFamily="34" charset="0"/>
                <a:ea typeface="Cascadia Code" panose="020B0609020000020004" pitchFamily="49" charset="0"/>
                <a:cs typeface="Calibri" panose="020F0502020204030204" pitchFamily="34" charset="0"/>
              </a:rPr>
              <a:t>dán chỉ</a:t>
            </a:r>
            <a:r>
              <a:rPr lang="vi-VN" sz="1125" b="1" smtClean="0">
                <a:latin typeface="Calibri" panose="020F0502020204030204" pitchFamily="34" charset="0"/>
                <a:ea typeface="Cascadia Code" panose="020B0609020000020004" pitchFamily="49" charset="0"/>
                <a:cs typeface="Calibri" panose="020F0502020204030204" pitchFamily="34" charset="0"/>
              </a:rPr>
              <a:t>.</a:t>
            </a:r>
            <a:endParaRPr lang="vi-VN" sz="1125" b="1" dirty="0">
              <a:latin typeface="Calibri" panose="020F0502020204030204" pitchFamily="34" charset="0"/>
              <a:ea typeface="Cascadia Code" panose="020B0609020000020004" pitchFamily="49" charset="0"/>
              <a:cs typeface="Calibri" panose="020F0502020204030204" pitchFamily="34" charset="0"/>
            </a:endParaRPr>
          </a:p>
          <a:p>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r>
              <a:rPr lang="en-US" sz="950" dirty="0">
                <a:ea typeface="Cascadia Code" panose="020B0609020000020004" pitchFamily="49" charset="0"/>
                <a:cs typeface="Times New Roman" panose="02020603050405020304" pitchFamily="18" charset="0"/>
              </a:rPr>
              <a:t>Multi-channel servo feeding mechanism (optional)</a:t>
            </a:r>
          </a:p>
          <a:p>
            <a:r>
              <a:rPr lang="en-US" sz="950" dirty="0">
                <a:ea typeface="Cascadia Code" panose="020B0609020000020004" pitchFamily="49" charset="0"/>
                <a:cs typeface="Times New Roman" panose="02020603050405020304" pitchFamily="18" charset="0"/>
              </a:rPr>
              <a:t>Eight-channel servo feed belt, configured </a:t>
            </a:r>
            <a:r>
              <a:rPr lang="en-US" sz="950">
                <a:ea typeface="Cascadia Code" panose="020B0609020000020004" pitchFamily="49" charset="0"/>
                <a:cs typeface="Times New Roman" panose="02020603050405020304" pitchFamily="18" charset="0"/>
              </a:rPr>
              <a:t>for </a:t>
            </a:r>
            <a:r>
              <a:rPr lang="en-US" sz="950" smtClean="0">
                <a:ea typeface="Cascadia Code" panose="020B0609020000020004" pitchFamily="49" charset="0"/>
                <a:cs typeface="Times New Roman" panose="02020603050405020304" pitchFamily="18" charset="0"/>
              </a:rPr>
              <a:t>automatically </a:t>
            </a:r>
            <a:r>
              <a:rPr lang="en-US" sz="950">
                <a:ea typeface="Cascadia Code" panose="020B0609020000020004" pitchFamily="49" charset="0"/>
                <a:cs typeface="Times New Roman" panose="02020603050405020304" pitchFamily="18" charset="0"/>
              </a:rPr>
              <a:t>self-testing and adjusting the edge </a:t>
            </a:r>
            <a:r>
              <a:rPr lang="en-US" sz="950" smtClean="0">
                <a:ea typeface="Cascadia Code" panose="020B0609020000020004" pitchFamily="49" charset="0"/>
                <a:cs typeface="Times New Roman" panose="02020603050405020304" pitchFamily="18" charset="0"/>
              </a:rPr>
              <a:t>band, </a:t>
            </a:r>
            <a:r>
              <a:rPr lang="en-US" sz="950" dirty="0">
                <a:ea typeface="Cascadia Code" panose="020B0609020000020004" pitchFamily="49" charset="0"/>
                <a:cs typeface="Times New Roman" panose="02020603050405020304" pitchFamily="18" charset="0"/>
              </a:rPr>
              <a:t>reducing the change time and increasing productivity.</a:t>
            </a:r>
          </a:p>
        </p:txBody>
      </p:sp>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21</a:t>
            </a:fld>
            <a:endParaRPr lang="en-US" b="1" dirty="0">
              <a:solidFill>
                <a:srgbClr val="006600"/>
              </a:solidFill>
            </a:endParaRPr>
          </a:p>
        </p:txBody>
      </p:sp>
      <p:pic>
        <p:nvPicPr>
          <p:cNvPr id="35" name="Picture 34">
            <a:extLst>
              <a:ext uri="{FF2B5EF4-FFF2-40B4-BE49-F238E27FC236}">
                <a16:creationId xmlns:a16="http://schemas.microsoft.com/office/drawing/2014/main" id="{90D02F9B-1BA7-BC80-058B-4084BE87F978}"/>
              </a:ext>
            </a:extLst>
          </p:cNvPr>
          <p:cNvPicPr>
            <a:picLocks noChangeAspect="1"/>
          </p:cNvPicPr>
          <p:nvPr/>
        </p:nvPicPr>
        <p:blipFill>
          <a:blip r:embed="rId6"/>
          <a:stretch>
            <a:fillRect/>
          </a:stretch>
        </p:blipFill>
        <p:spPr>
          <a:xfrm>
            <a:off x="11455382" y="6107281"/>
            <a:ext cx="573189" cy="573189"/>
          </a:xfrm>
          <a:prstGeom prst="rect">
            <a:avLst/>
          </a:prstGeom>
        </p:spPr>
      </p:pic>
      <p:graphicFrame>
        <p:nvGraphicFramePr>
          <p:cNvPr id="29"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503551006"/>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35.22 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≥100 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11800x950x1695 </a:t>
                      </a:r>
                      <a:r>
                        <a:rPr lang="en-US" sz="850" b="1" kern="1200" dirty="0">
                          <a:solidFill>
                            <a:schemeClr val="tx1"/>
                          </a:solidFill>
                          <a:latin typeface="+mn-lt"/>
                          <a:ea typeface="Cascadia Code" panose="020B0609020000020004" pitchFamily="49" charset="0"/>
                          <a:cs typeface="Times New Roman" panose="02020603050405020304" pitchFamily="18" charset="0"/>
                        </a:rPr>
                        <a:t>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≥80 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22-30 </a:t>
                      </a:r>
                      <a:r>
                        <a:rPr lang="en-US" sz="850" b="1" kern="1200" dirty="0">
                          <a:solidFill>
                            <a:schemeClr val="tx1"/>
                          </a:solidFill>
                          <a:latin typeface="+mn-lt"/>
                          <a:ea typeface="Cascadia Code" panose="020B0609020000020004" pitchFamily="49" charset="0"/>
                          <a:cs typeface="Times New Roman" panose="02020603050405020304" pitchFamily="18" charset="0"/>
                        </a:rPr>
                        <a:t>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Trọng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lượng</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Weight </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mn-lt"/>
                          <a:ea typeface="Cascadia Code" panose="020B0609020000020004" pitchFamily="49" charset="0"/>
                          <a:cs typeface="Times New Roman" panose="02020603050405020304" pitchFamily="18" charset="0"/>
                        </a:rPr>
                        <a:t>5500 </a:t>
                      </a:r>
                      <a:r>
                        <a:rPr lang="en-US" sz="850" b="1" kern="1200" dirty="0">
                          <a:solidFill>
                            <a:schemeClr val="tx1"/>
                          </a:solidFill>
                          <a:latin typeface="+mn-lt"/>
                          <a:ea typeface="Cascadia Code" panose="020B0609020000020004" pitchFamily="49" charset="0"/>
                          <a:cs typeface="Times New Roman" panose="02020603050405020304" pitchFamily="18" charset="0"/>
                        </a:rPr>
                        <a:t>kg</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0.4-3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Áp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làm</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việc</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Working pressure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0.6 </a:t>
                      </a:r>
                      <a:r>
                        <a:rPr lang="en-US" sz="850" b="1" kern="1200" dirty="0" err="1">
                          <a:solidFill>
                            <a:schemeClr val="tx1"/>
                          </a:solidFill>
                          <a:latin typeface="+mn-lt"/>
                          <a:ea typeface="Cascadia Code" panose="020B0609020000020004" pitchFamily="49" charset="0"/>
                          <a:cs typeface="Times New Roman" panose="02020603050405020304" pitchFamily="18" charset="0"/>
                        </a:rPr>
                        <a:t>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9-60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
        <p:nvSpPr>
          <p:cNvPr id="30"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pic>
        <p:nvPicPr>
          <p:cNvPr id="2" name="Picture 1"/>
          <p:cNvPicPr>
            <a:picLocks noChangeAspect="1"/>
          </p:cNvPicPr>
          <p:nvPr/>
        </p:nvPicPr>
        <p:blipFill>
          <a:blip r:embed="rId7"/>
          <a:stretch>
            <a:fillRect/>
          </a:stretch>
        </p:blipFill>
        <p:spPr>
          <a:xfrm>
            <a:off x="318135" y="2964179"/>
            <a:ext cx="1762125" cy="1203402"/>
          </a:xfrm>
          <a:prstGeom prst="rect">
            <a:avLst/>
          </a:prstGeom>
        </p:spPr>
      </p:pic>
      <p:pic>
        <p:nvPicPr>
          <p:cNvPr id="3" name="Picture 2"/>
          <p:cNvPicPr>
            <a:picLocks noChangeAspect="1"/>
          </p:cNvPicPr>
          <p:nvPr/>
        </p:nvPicPr>
        <p:blipFill>
          <a:blip r:embed="rId8"/>
          <a:stretch>
            <a:fillRect/>
          </a:stretch>
        </p:blipFill>
        <p:spPr>
          <a:xfrm>
            <a:off x="2503567" y="2968940"/>
            <a:ext cx="1803774" cy="1161099"/>
          </a:xfrm>
          <a:prstGeom prst="rect">
            <a:avLst/>
          </a:prstGeom>
        </p:spPr>
      </p:pic>
    </p:spTree>
    <p:extLst>
      <p:ext uri="{BB962C8B-B14F-4D97-AF65-F5344CB8AC3E}">
        <p14:creationId xmlns:p14="http://schemas.microsoft.com/office/powerpoint/2010/main" val="1562616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316" y="1229032"/>
            <a:ext cx="7411003" cy="2009693"/>
          </a:xfrm>
          <a:prstGeom prst="rect">
            <a:avLst/>
          </a:prstGeom>
        </p:spPr>
      </p:pic>
      <p:pic>
        <p:nvPicPr>
          <p:cNvPr id="29" name="Hình ảnh 3">
            <a:extLst>
              <a:ext uri="{FF2B5EF4-FFF2-40B4-BE49-F238E27FC236}">
                <a16:creationId xmlns:a16="http://schemas.microsoft.com/office/drawing/2014/main" id="{415097CD-9726-3EC7-12C8-AA3F3672D77D}"/>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GJ-868</a:t>
            </a:r>
          </a:p>
          <a:p>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MÁY </a:t>
            </a:r>
            <a:r>
              <a:rPr lang="en-US" sz="1400">
                <a:latin typeface="Bahnschrift SemiBold" panose="020B0502040204020203" pitchFamily="34" charset="0"/>
                <a:ea typeface="Cascadia Code" panose="020B0609020000020004" pitchFamily="49" charset="0"/>
                <a:cs typeface="Cascadia Code" panose="020B0609020000020004" pitchFamily="49" charset="0"/>
              </a:rPr>
              <a:t>DÁN CẠNH TỰ ĐỘNG HIỆU QUẢ CAO </a:t>
            </a:r>
            <a:endParaRPr lang="en-US" sz="1400" dirty="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Automatic high efficiency edge bander</a:t>
            </a:r>
          </a:p>
        </p:txBody>
      </p:sp>
      <p:sp>
        <p:nvSpPr>
          <p:cNvPr id="18" name="TextBox 17">
            <a:extLst>
              <a:ext uri="{FF2B5EF4-FFF2-40B4-BE49-F238E27FC236}">
                <a16:creationId xmlns:a16="http://schemas.microsoft.com/office/drawing/2014/main" id="{E26A1427-911E-EF72-2C16-7E57D8EA865C}"/>
              </a:ext>
            </a:extLst>
          </p:cNvPr>
          <p:cNvSpPr txBox="1"/>
          <p:nvPr/>
        </p:nvSpPr>
        <p:spPr>
          <a:xfrm>
            <a:off x="201600" y="2203200"/>
            <a:ext cx="3709840" cy="738664"/>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XỬ LÝ NHANH CHÓNG, BỐN ĐỘNG CƠ, ĐÁNH </a:t>
            </a:r>
            <a:r>
              <a:rPr lang="en-US" sz="1600" b="1">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BÓNG </a:t>
            </a:r>
            <a:r>
              <a:rPr lang="en-US" sz="1600" b="1"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ĐỒNG ĐỀU</a:t>
            </a:r>
            <a:endParaRPr lang="en-US" sz="14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Quickly flushing, four motors, evenly polished</a:t>
            </a:r>
          </a:p>
        </p:txBody>
      </p:sp>
      <p:pic>
        <p:nvPicPr>
          <p:cNvPr id="36" name="Picture 35" descr="A close-up of a machine&#10;&#10;Description automatically generated">
            <a:extLst>
              <a:ext uri="{FF2B5EF4-FFF2-40B4-BE49-F238E27FC236}">
                <a16:creationId xmlns:a16="http://schemas.microsoft.com/office/drawing/2014/main" id="{4376C03E-D068-C182-F2BE-CE04F337A0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65176" y="219456"/>
            <a:ext cx="1426464" cy="1874520"/>
          </a:xfrm>
          <a:prstGeom prst="rect">
            <a:avLst/>
          </a:prstGeom>
        </p:spPr>
      </p:pic>
      <p:sp>
        <p:nvSpPr>
          <p:cNvPr id="56" name="TextBox 55">
            <a:extLst>
              <a:ext uri="{FF2B5EF4-FFF2-40B4-BE49-F238E27FC236}">
                <a16:creationId xmlns:a16="http://schemas.microsoft.com/office/drawing/2014/main" id="{BB699906-A749-F307-96F2-12DE45D81CE2}"/>
              </a:ext>
            </a:extLst>
          </p:cNvPr>
          <p:cNvSpPr txBox="1"/>
          <p:nvPr/>
        </p:nvSpPr>
        <p:spPr>
          <a:xfrm>
            <a:off x="181440" y="4103971"/>
            <a:ext cx="2035522" cy="1992853"/>
          </a:xfrm>
          <a:prstGeom prst="rect">
            <a:avLst/>
          </a:prstGeom>
          <a:noFill/>
        </p:spPr>
        <p:txBody>
          <a:bodyPr wrap="square" rtlCol="0">
            <a:spAutoFit/>
          </a:bodyPr>
          <a:lstStyle/>
          <a:p>
            <a:pPr algn="just"/>
            <a:r>
              <a:rPr lang="vi-VN" altLang="en-US" sz="1125" b="1" dirty="0">
                <a:latin typeface="Calibri" panose="020F0502020204030204" pitchFamily="34" charset="0"/>
                <a:ea typeface="Cascadia Code" panose="020B0609020000020004" pitchFamily="49" charset="0"/>
                <a:cs typeface="Calibri" panose="020F0502020204030204" pitchFamily="34" charset="0"/>
              </a:rPr>
              <a:t>Cơ chế đầu</a:t>
            </a:r>
            <a:r>
              <a:rPr lang="en-US" altLang="en-US" sz="1125" b="1" dirty="0">
                <a:latin typeface="Calibri" panose="020F0502020204030204" pitchFamily="34" charset="0"/>
                <a:ea typeface="Cascadia Code" panose="020B0609020000020004" pitchFamily="49" charset="0"/>
                <a:cs typeface="Calibri" panose="020F0502020204030204" pitchFamily="34" charset="0"/>
              </a:rPr>
              <a:t> </a:t>
            </a:r>
            <a:r>
              <a:rPr lang="en-US" altLang="en-US" sz="1125" b="1" dirty="0" err="1">
                <a:latin typeface="Calibri" panose="020F0502020204030204" pitchFamily="34" charset="0"/>
                <a:ea typeface="Cascadia Code" panose="020B0609020000020004" pitchFamily="49" charset="0"/>
                <a:cs typeface="Calibri" panose="020F0502020204030204" pitchFamily="34" charset="0"/>
              </a:rPr>
              <a:t>cắt</a:t>
            </a:r>
            <a:r>
              <a:rPr lang="vi-VN" altLang="en-US" sz="1125" b="1" dirty="0">
                <a:latin typeface="Calibri" panose="020F0502020204030204" pitchFamily="34" charset="0"/>
                <a:ea typeface="Cascadia Code" panose="020B0609020000020004" pitchFamily="49" charset="0"/>
                <a:cs typeface="Calibri" panose="020F0502020204030204" pitchFamily="34" charset="0"/>
              </a:rPr>
              <a:t> nhanh</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vi-VN" altLang="en-US" sz="1125" b="1" dirty="0">
                <a:latin typeface="Calibri" panose="020F0502020204030204" pitchFamily="34" charset="0"/>
                <a:ea typeface="Cascadia Code" panose="020B0609020000020004" pitchFamily="49" charset="0"/>
                <a:cs typeface="Calibri" panose="020F0502020204030204" pitchFamily="34" charset="0"/>
              </a:rPr>
              <a:t>Đường ray đôi nhanh và thẳng. </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pPr algn="just"/>
            <a:r>
              <a:rPr lang="vi-VN" altLang="en-US" sz="1125" b="1" dirty="0">
                <a:latin typeface="Calibri" panose="020F0502020204030204" pitchFamily="34" charset="0"/>
                <a:ea typeface="Cascadia Code" panose="020B0609020000020004" pitchFamily="49" charset="0"/>
                <a:cs typeface="Calibri" panose="020F0502020204030204" pitchFamily="34" charset="0"/>
              </a:rPr>
              <a:t>Cưa trước và sau </a:t>
            </a:r>
            <a:r>
              <a:rPr lang="en-US" altLang="en-US" sz="1125" b="1" dirty="0" err="1">
                <a:latin typeface="Calibri" panose="020F0502020204030204" pitchFamily="34" charset="0"/>
                <a:ea typeface="Cascadia Code" panose="020B0609020000020004" pitchFamily="49" charset="0"/>
                <a:cs typeface="Calibri" panose="020F0502020204030204" pitchFamily="34" charset="0"/>
              </a:rPr>
              <a:t>có</a:t>
            </a:r>
            <a:r>
              <a:rPr lang="vi-VN" altLang="en-US" sz="1125" b="1" dirty="0">
                <a:latin typeface="Calibri" panose="020F0502020204030204" pitchFamily="34" charset="0"/>
                <a:ea typeface="Cascadia Code" panose="020B0609020000020004" pitchFamily="49" charset="0"/>
                <a:cs typeface="Calibri" panose="020F0502020204030204" pitchFamily="34" charset="0"/>
              </a:rPr>
              <a:t> cơ chế vận hành riêng biệt giúp rút ngắn</a:t>
            </a:r>
            <a:r>
              <a:rPr lang="en-US" altLang="en-US" sz="1125" b="1" dirty="0">
                <a:latin typeface="Calibri" panose="020F0502020204030204" pitchFamily="34" charset="0"/>
                <a:ea typeface="Cascadia Code" panose="020B0609020000020004" pitchFamily="49" charset="0"/>
                <a:cs typeface="Calibri" panose="020F0502020204030204" pitchFamily="34" charset="0"/>
              </a:rPr>
              <a:t> k</a:t>
            </a:r>
            <a:r>
              <a:rPr lang="vi-VN" altLang="en-US" sz="1125" b="1" dirty="0">
                <a:latin typeface="Calibri" panose="020F0502020204030204" pitchFamily="34" charset="0"/>
                <a:ea typeface="Cascadia Code" panose="020B0609020000020004" pitchFamily="49" charset="0"/>
                <a:cs typeface="Calibri" panose="020F0502020204030204" pitchFamily="34" charset="0"/>
              </a:rPr>
              <a:t>hoảng cách giữa các tấm ván một cách hiệu quả. </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1000" kern="100" dirty="0">
                <a:solidFill>
                  <a:srgbClr val="000000"/>
                </a:solidFill>
                <a:ea typeface="Calibri" panose="020F0502020204030204" pitchFamily="34" charset="0"/>
              </a:rPr>
              <a:t>Fast head mechanism.</a:t>
            </a:r>
          </a:p>
          <a:p>
            <a:pPr algn="just"/>
            <a:r>
              <a:rPr lang="en-US" sz="1000" kern="100" dirty="0">
                <a:solidFill>
                  <a:srgbClr val="000000"/>
                </a:solidFill>
                <a:ea typeface="Calibri" panose="020F0502020204030204" pitchFamily="34" charset="0"/>
              </a:rPr>
              <a:t>Double rails are fast and straight. The front and rear saws are operated separately to effectively shorten the board spacing.</a:t>
            </a:r>
          </a:p>
        </p:txBody>
      </p:sp>
      <p:sp>
        <p:nvSpPr>
          <p:cNvPr id="57" name="TextBox 56">
            <a:extLst>
              <a:ext uri="{FF2B5EF4-FFF2-40B4-BE49-F238E27FC236}">
                <a16:creationId xmlns:a16="http://schemas.microsoft.com/office/drawing/2014/main" id="{BB699906-A749-F307-96F2-12DE45D81CE2}"/>
              </a:ext>
            </a:extLst>
          </p:cNvPr>
          <p:cNvSpPr txBox="1"/>
          <p:nvPr/>
        </p:nvSpPr>
        <p:spPr>
          <a:xfrm>
            <a:off x="2318543" y="4090447"/>
            <a:ext cx="2267192" cy="2799228"/>
          </a:xfrm>
          <a:prstGeom prst="rect">
            <a:avLst/>
          </a:prstGeom>
          <a:noFill/>
        </p:spPr>
        <p:txBody>
          <a:bodyPr wrap="square" rtlCol="0">
            <a:spAutoFit/>
          </a:bodyPr>
          <a:lstStyle/>
          <a:p>
            <a:pPr algn="just"/>
            <a:r>
              <a:rPr lang="en-US" altLang="en-US" sz="1130" b="1" dirty="0" err="1">
                <a:latin typeface="Calibri" panose="020F0502020204030204" pitchFamily="34" charset="0"/>
                <a:ea typeface="Cascadia Code" panose="020B0609020000020004" pitchFamily="49" charset="0"/>
                <a:cs typeface="Calibri" panose="020F0502020204030204" pitchFamily="34" charset="0"/>
              </a:rPr>
              <a:t>Cơ</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chế</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vi-VN" altLang="en-US" sz="1130" b="1" dirty="0">
                <a:latin typeface="Calibri" panose="020F0502020204030204" pitchFamily="34" charset="0"/>
                <a:ea typeface="Cascadia Code" panose="020B0609020000020004" pitchFamily="49" charset="0"/>
                <a:cs typeface="Calibri" panose="020F0502020204030204" pitchFamily="34" charset="0"/>
              </a:rPr>
              <a:t>đánh bóng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vi-VN" altLang="en-US" sz="1130" b="1" dirty="0">
                <a:latin typeface="Calibri" panose="020F0502020204030204" pitchFamily="34" charset="0"/>
                <a:ea typeface="Cascadia Code" panose="020B0609020000020004" pitchFamily="49" charset="0"/>
                <a:cs typeface="Calibri" panose="020F0502020204030204" pitchFamily="34" charset="0"/>
              </a:rPr>
              <a:t>nghiêng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bốn</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động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cơ</a:t>
            </a:r>
            <a:r>
              <a:rPr lang="en-US" altLang="en-US" sz="1130" b="1" dirty="0">
                <a:latin typeface="Calibri" panose="020F0502020204030204" pitchFamily="34" charset="0"/>
                <a:ea typeface="Cascadia Code" panose="020B0609020000020004" pitchFamily="49" charset="0"/>
                <a:cs typeface="Calibri" panose="020F0502020204030204" pitchFamily="34" charset="0"/>
              </a:rPr>
              <a:t>.</a:t>
            </a:r>
            <a:endParaRPr lang="en-US" sz="1130" b="1" dirty="0">
              <a:latin typeface="Calibri" panose="020F0502020204030204" pitchFamily="34" charset="0"/>
              <a:ea typeface="Cascadia Code" panose="020B0609020000020004" pitchFamily="49" charset="0"/>
              <a:cs typeface="Calibri" panose="020F0502020204030204" pitchFamily="34" charset="0"/>
            </a:endParaRPr>
          </a:p>
          <a:p>
            <a:pPr algn="just"/>
            <a:r>
              <a:rPr lang="vi-VN" altLang="en-US" sz="1130" b="1" dirty="0">
                <a:latin typeface="Calibri" panose="020F0502020204030204" pitchFamily="34" charset="0"/>
                <a:ea typeface="Cascadia Code" panose="020B0609020000020004" pitchFamily="49" charset="0"/>
                <a:cs typeface="Calibri" panose="020F0502020204030204" pitchFamily="34" charset="0"/>
              </a:rPr>
              <a:t>Cấu trúc đánh bóng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dao</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động</a:t>
            </a:r>
            <a:r>
              <a:rPr lang="vi-VN" altLang="en-US" sz="1130" b="1" dirty="0">
                <a:latin typeface="Calibri" panose="020F0502020204030204" pitchFamily="34" charset="0"/>
                <a:ea typeface="Cascadia Code" panose="020B0609020000020004" pitchFamily="49" charset="0"/>
                <a:cs typeface="Calibri" panose="020F0502020204030204" pitchFamily="34" charset="0"/>
              </a:rPr>
              <a:t> mới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giúp</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vi-VN" altLang="en-US" sz="1130" b="1" dirty="0">
                <a:latin typeface="Calibri" panose="020F0502020204030204" pitchFamily="34" charset="0"/>
                <a:ea typeface="Cascadia Code" panose="020B0609020000020004" pitchFamily="49" charset="0"/>
                <a:cs typeface="Calibri" panose="020F0502020204030204" pitchFamily="34" charset="0"/>
              </a:rPr>
              <a:t>việc điều chỉnh lên xuống của </a:t>
            </a:r>
            <a:r>
              <a:rPr lang="en-US" altLang="en-US" sz="1130" b="1" dirty="0">
                <a:latin typeface="Calibri" panose="020F0502020204030204" pitchFamily="34" charset="0"/>
                <a:ea typeface="Cascadia Code" panose="020B0609020000020004" pitchFamily="49" charset="0"/>
                <a:cs typeface="Calibri" panose="020F0502020204030204" pitchFamily="34" charset="0"/>
              </a:rPr>
              <a:t>b</a:t>
            </a:r>
            <a:r>
              <a:rPr lang="vi-VN" altLang="en-US" sz="1130" b="1" dirty="0">
                <a:latin typeface="Calibri" panose="020F0502020204030204" pitchFamily="34" charset="0"/>
                <a:ea typeface="Cascadia Code" panose="020B0609020000020004" pitchFamily="49" charset="0"/>
                <a:cs typeface="Calibri" panose="020F0502020204030204" pitchFamily="34" charset="0"/>
              </a:rPr>
              <a:t>ánh xe đánh bóng,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nhờ</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đó</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đánh</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bóng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đồng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đều</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hơn</a:t>
            </a:r>
            <a:r>
              <a:rPr lang="vi-VN" altLang="en-US" sz="1130" b="1" dirty="0">
                <a:latin typeface="Calibri" panose="020F0502020204030204" pitchFamily="34" charset="0"/>
                <a:ea typeface="Cascadia Code" panose="020B0609020000020004" pitchFamily="49" charset="0"/>
                <a:cs typeface="Calibri" panose="020F0502020204030204" pitchFamily="34" charset="0"/>
              </a:rPr>
              <a:t> và việc thay thế thuận </a:t>
            </a:r>
            <a:r>
              <a:rPr lang="en-US" altLang="en-US" sz="1130" b="1" dirty="0">
                <a:latin typeface="Calibri" panose="020F0502020204030204" pitchFamily="34" charset="0"/>
                <a:ea typeface="Cascadia Code" panose="020B0609020000020004" pitchFamily="49" charset="0"/>
                <a:cs typeface="Calibri" panose="020F0502020204030204" pitchFamily="34" charset="0"/>
              </a:rPr>
              <a:t>t</a:t>
            </a:r>
            <a:r>
              <a:rPr lang="vi-VN" altLang="en-US" sz="1130" b="1" dirty="0">
                <a:latin typeface="Calibri" panose="020F0502020204030204" pitchFamily="34" charset="0"/>
                <a:ea typeface="Cascadia Code" panose="020B0609020000020004" pitchFamily="49" charset="0"/>
                <a:cs typeface="Calibri" panose="020F0502020204030204" pitchFamily="34" charset="0"/>
              </a:rPr>
              <a:t>iện</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cũng</a:t>
            </a:r>
            <a:r>
              <a:rPr lang="en-US" altLang="en-US" sz="1130" b="1" dirty="0">
                <a:latin typeface="Calibri" panose="020F0502020204030204" pitchFamily="34" charset="0"/>
                <a:ea typeface="Cascadia Code" panose="020B0609020000020004" pitchFamily="49" charset="0"/>
                <a:cs typeface="Calibri" panose="020F0502020204030204" pitchFamily="34" charset="0"/>
              </a:rPr>
              <a:t> </a:t>
            </a:r>
            <a:r>
              <a:rPr lang="en-US" altLang="en-US" sz="1130" b="1" dirty="0" err="1">
                <a:latin typeface="Calibri" panose="020F0502020204030204" pitchFamily="34" charset="0"/>
                <a:ea typeface="Cascadia Code" panose="020B0609020000020004" pitchFamily="49" charset="0"/>
                <a:cs typeface="Calibri" panose="020F0502020204030204" pitchFamily="34" charset="0"/>
              </a:rPr>
              <a:t>như</a:t>
            </a:r>
            <a:r>
              <a:rPr lang="vi-VN" altLang="en-US" sz="1130" b="1" dirty="0">
                <a:latin typeface="Calibri" panose="020F0502020204030204" pitchFamily="34" charset="0"/>
                <a:ea typeface="Cascadia Code" panose="020B0609020000020004" pitchFamily="49" charset="0"/>
                <a:cs typeface="Calibri" panose="020F0502020204030204" pitchFamily="34" charset="0"/>
              </a:rPr>
              <a:t> hiệu quả đánh bóng tốt hơn. </a:t>
            </a:r>
            <a:endParaRPr lang="en-US" altLang="en-US" sz="1130" b="1" dirty="0">
              <a:latin typeface="Calibri" panose="020F0502020204030204" pitchFamily="34" charset="0"/>
              <a:ea typeface="Cascadia Code" panose="020B0609020000020004" pitchFamily="49" charset="0"/>
              <a:cs typeface="Calibri" panose="020F0502020204030204" pitchFamily="34" charset="0"/>
            </a:endParaRPr>
          </a:p>
          <a:p>
            <a:pPr algn="just"/>
            <a:r>
              <a:rPr lang="vi-VN" altLang="en-US" sz="600" dirty="0">
                <a:solidFill>
                  <a:srgbClr val="202124"/>
                </a:solidFill>
                <a:latin typeface="Calibri" panose="020F0502020204030204" pitchFamily="34" charset="0"/>
                <a:cs typeface="Calibri" panose="020F0502020204030204" pitchFamily="34" charset="0"/>
              </a:rPr>
              <a:t> </a:t>
            </a:r>
            <a:endParaRPr lang="en-US" sz="600" b="1" dirty="0">
              <a:latin typeface="Calibri" panose="020F0502020204030204" pitchFamily="34" charset="0"/>
              <a:ea typeface="Cascadia Code" panose="020B0609020000020004" pitchFamily="49" charset="0"/>
              <a:cs typeface="Calibri" panose="020F0502020204030204" pitchFamily="34" charset="0"/>
            </a:endParaRPr>
          </a:p>
          <a:p>
            <a:pPr algn="just"/>
            <a:r>
              <a:rPr lang="en-US" sz="1000" kern="100" dirty="0">
                <a:solidFill>
                  <a:srgbClr val="000000"/>
                </a:solidFill>
                <a:ea typeface="Calibri" panose="020F0502020204030204" pitchFamily="34" charset="0"/>
              </a:rPr>
              <a:t>Four motor tilting polishing mechanism.</a:t>
            </a:r>
            <a:endParaRPr lang="vi-VN" altLang="en-US" sz="1000" dirty="0"/>
          </a:p>
          <a:p>
            <a:pPr algn="just"/>
            <a:r>
              <a:rPr lang="en-US" sz="1000" kern="100" dirty="0">
                <a:solidFill>
                  <a:srgbClr val="000000"/>
                </a:solidFill>
                <a:ea typeface="Calibri" panose="020F0502020204030204" pitchFamily="34" charset="0"/>
              </a:rPr>
              <a:t>The new swaying polishing structure facilitates the up and down adjustment of the polishing wheel, the polishing uniformity is better, the replacement is convenient, and the polishing efficiency effect is better.</a:t>
            </a:r>
          </a:p>
          <a:p>
            <a:pPr algn="just"/>
            <a:endParaRPr lang="en-US" sz="950" dirty="0">
              <a:ea typeface="Cascadia Code" panose="020B0609020000020004" pitchFamily="49" charset="0"/>
              <a:cs typeface="Times New Roman" panose="02020603050405020304" pitchFamily="18" charset="0"/>
            </a:endParaRPr>
          </a:p>
        </p:txBody>
      </p:sp>
      <p:graphicFrame>
        <p:nvGraphicFramePr>
          <p:cNvPr id="35" name="Table 28">
            <a:extLst>
              <a:ext uri="{FF2B5EF4-FFF2-40B4-BE49-F238E27FC236}">
                <a16:creationId xmlns:a16="http://schemas.microsoft.com/office/drawing/2014/main" id="{F7E2BD9F-FB80-BE40-4427-7B3E02275A7D}"/>
              </a:ext>
            </a:extLst>
          </p:cNvPr>
          <p:cNvGraphicFramePr>
            <a:graphicFrameLocks noGrp="1"/>
          </p:cNvGraphicFramePr>
          <p:nvPr>
            <p:extLst>
              <p:ext uri="{D42A27DB-BD31-4B8C-83A1-F6EECF244321}">
                <p14:modId xmlns:p14="http://schemas.microsoft.com/office/powerpoint/2010/main" val="3894602698"/>
              </p:ext>
            </p:extLst>
          </p:nvPr>
        </p:nvGraphicFramePr>
        <p:xfrm>
          <a:off x="4842750" y="4547616"/>
          <a:ext cx="7099964" cy="1689030"/>
        </p:xfrm>
        <a:graphic>
          <a:graphicData uri="http://schemas.openxmlformats.org/drawingml/2006/table">
            <a:tbl>
              <a:tblPr bandRow="1">
                <a:tableStyleId>{7E9639D4-E3E2-4D34-9284-5A2195B3D0D7}</a:tableStyleId>
              </a:tblPr>
              <a:tblGrid>
                <a:gridCol w="1373938">
                  <a:extLst>
                    <a:ext uri="{9D8B030D-6E8A-4147-A177-3AD203B41FA5}">
                      <a16:colId xmlns:a16="http://schemas.microsoft.com/office/drawing/2014/main" val="2789679717"/>
                    </a:ext>
                  </a:extLst>
                </a:gridCol>
                <a:gridCol w="836301">
                  <a:extLst>
                    <a:ext uri="{9D8B030D-6E8A-4147-A177-3AD203B41FA5}">
                      <a16:colId xmlns:a16="http://schemas.microsoft.com/office/drawing/2014/main" val="1004352861"/>
                    </a:ext>
                  </a:extLst>
                </a:gridCol>
                <a:gridCol w="1389279">
                  <a:extLst>
                    <a:ext uri="{9D8B030D-6E8A-4147-A177-3AD203B41FA5}">
                      <a16:colId xmlns:a16="http://schemas.microsoft.com/office/drawing/2014/main" val="818998682"/>
                    </a:ext>
                  </a:extLst>
                </a:gridCol>
                <a:gridCol w="1330102">
                  <a:extLst>
                    <a:ext uri="{9D8B030D-6E8A-4147-A177-3AD203B41FA5}">
                      <a16:colId xmlns:a16="http://schemas.microsoft.com/office/drawing/2014/main" val="70742874"/>
                    </a:ext>
                  </a:extLst>
                </a:gridCol>
                <a:gridCol w="866364">
                  <a:extLst>
                    <a:ext uri="{9D8B030D-6E8A-4147-A177-3AD203B41FA5}">
                      <a16:colId xmlns:a16="http://schemas.microsoft.com/office/drawing/2014/main" val="840799272"/>
                    </a:ext>
                  </a:extLst>
                </a:gridCol>
                <a:gridCol w="1303980">
                  <a:extLst>
                    <a:ext uri="{9D8B030D-6E8A-4147-A177-3AD203B41FA5}">
                      <a16:colId xmlns:a16="http://schemas.microsoft.com/office/drawing/2014/main" val="1464644635"/>
                    </a:ext>
                  </a:extLst>
                </a:gridCol>
              </a:tblGrid>
              <a:tr h="290795">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công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Total power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a:solidFill>
                            <a:schemeClr val="tx1"/>
                          </a:solidFill>
                          <a:latin typeface="+mn-lt"/>
                          <a:ea typeface="Cascadia Code" panose="020B0609020000020004" pitchFamily="49" charset="0"/>
                          <a:cs typeface="Times New Roman" panose="02020603050405020304" pitchFamily="18" charset="0"/>
                        </a:rPr>
                        <a:t>18.5 </a:t>
                      </a:r>
                      <a:r>
                        <a:rPr lang="en-US" sz="850" b="1" kern="1200" smtClean="0">
                          <a:solidFill>
                            <a:schemeClr val="tx1"/>
                          </a:solidFill>
                          <a:latin typeface="+mn-lt"/>
                          <a:ea typeface="Cascadia Code" panose="020B0609020000020004" pitchFamily="49" charset="0"/>
                          <a:cs typeface="Times New Roman" panose="02020603050405020304" pitchFamily="18" charset="0"/>
                        </a:rPr>
                        <a:t>kW</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dài</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length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≥100 mm</a:t>
                      </a:r>
                    </a:p>
                  </a:txBody>
                  <a:tcPr marT="45721" marB="45721" anchor="ctr">
                    <a:lnL>
                      <a:noFill/>
                    </a:lnL>
                    <a:lnR w="6350" cap="flat" cmpd="sng" algn="ctr">
                      <a:noFill/>
                      <a:prstDash val="solid"/>
                      <a:miter lim="800000"/>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55600">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Kích</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thước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tổng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quan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Overall size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8800x950x1695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rộng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≥80 mm</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41591">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Tốc</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cấp</a:t>
                      </a:r>
                      <a:r>
                        <a:rPr lang="en-US" sz="850" b="1" kern="1200" baseline="0" dirty="0">
                          <a:solidFill>
                            <a:schemeClr val="tx1"/>
                          </a:solidFill>
                          <a:latin typeface="+mn-lt"/>
                          <a:ea typeface="Cascadia Code" panose="020B0609020000020004" pitchFamily="49" charset="0"/>
                          <a:cs typeface="Times New Roman" panose="02020603050405020304" pitchFamily="18" charset="0"/>
                        </a:rPr>
                        <a:t> </a:t>
                      </a:r>
                      <a:r>
                        <a:rPr lang="en-US" sz="850" b="1" kern="1200" baseline="0" dirty="0" err="1">
                          <a:solidFill>
                            <a:schemeClr val="tx1"/>
                          </a:solidFill>
                          <a:latin typeface="+mn-lt"/>
                          <a:ea typeface="Cascadia Code" panose="020B0609020000020004" pitchFamily="49" charset="0"/>
                          <a:cs typeface="Times New Roman" panose="02020603050405020304" pitchFamily="18" charset="0"/>
                        </a:rPr>
                        <a:t>phôi</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Feeding speed</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16-23 m/min</a:t>
                      </a:r>
                    </a:p>
                  </a:txBody>
                  <a:tcPr marT="45721" marB="45721" anchor="ctr">
                    <a:lnL w="3175"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Trọng</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lượng</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Weight </a:t>
                      </a:r>
                    </a:p>
                  </a:txBody>
                  <a:tcPr marT="45721" marB="45721" anchor="ctr">
                    <a:lnL>
                      <a:noFill/>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2900 kg</a:t>
                      </a:r>
                    </a:p>
                  </a:txBody>
                  <a:tcPr marT="45721" marB="45721" anchor="ctr">
                    <a:lnL w="3175" cap="flat" cmpd="sng" algn="ctr">
                      <a:noFill/>
                      <a:prstDash val="solid"/>
                      <a:round/>
                      <a:headEnd type="none" w="med" len="med"/>
                      <a:tailEnd type="none" w="med" len="med"/>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67328">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nẹp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chỉ</a:t>
                      </a:r>
                      <a:r>
                        <a:rPr lang="en-US" sz="850" b="1" kern="1200" dirty="0">
                          <a:solidFill>
                            <a:schemeClr val="tx1"/>
                          </a:solidFill>
                          <a:latin typeface="+mn-lt"/>
                          <a:ea typeface="Cascadia Code" panose="020B0609020000020004" pitchFamily="49" charset="0"/>
                          <a:cs typeface="Times New Roman" panose="02020603050405020304" pitchFamily="18" charset="0"/>
                        </a:rPr>
                        <a:t>)</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Edge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0.4-3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Áp</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suất</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làm</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việc</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Working pressure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0.6 </a:t>
                      </a:r>
                      <a:r>
                        <a:rPr lang="en-US" sz="850" b="1" kern="1200" dirty="0" err="1">
                          <a:solidFill>
                            <a:schemeClr val="tx1"/>
                          </a:solidFill>
                          <a:latin typeface="+mn-lt"/>
                          <a:ea typeface="Cascadia Code" panose="020B0609020000020004" pitchFamily="49" charset="0"/>
                          <a:cs typeface="Times New Roman" panose="02020603050405020304" pitchFamily="18" charset="0"/>
                        </a:rPr>
                        <a:t>Mpa</a:t>
                      </a:r>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67328">
                <a:tc>
                  <a:txBody>
                    <a:bodyPr/>
                    <a:lstStyle/>
                    <a:p>
                      <a:pPr marL="0" algn="l" defTabSz="914434" rtl="0" eaLnBrk="1" latinLnBrk="0" hangingPunct="1"/>
                      <a:r>
                        <a:rPr lang="en-US" sz="850" b="1" kern="1200" dirty="0" err="1">
                          <a:solidFill>
                            <a:schemeClr val="tx1"/>
                          </a:solidFill>
                          <a:latin typeface="+mn-lt"/>
                          <a:ea typeface="Cascadia Code" panose="020B0609020000020004" pitchFamily="49" charset="0"/>
                          <a:cs typeface="Times New Roman" panose="02020603050405020304" pitchFamily="18" charset="0"/>
                        </a:rPr>
                        <a:t>Độ</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dày</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của</a:t>
                      </a:r>
                      <a:r>
                        <a:rPr lang="en-US" sz="850" b="1" kern="1200" dirty="0">
                          <a:solidFill>
                            <a:schemeClr val="tx1"/>
                          </a:solidFill>
                          <a:latin typeface="+mn-lt"/>
                          <a:ea typeface="Cascadia Code" panose="020B0609020000020004" pitchFamily="49" charset="0"/>
                          <a:cs typeface="Times New Roman" panose="02020603050405020304" pitchFamily="18" charset="0"/>
                        </a:rPr>
                        <a:t> </a:t>
                      </a:r>
                      <a:r>
                        <a:rPr lang="en-US" sz="850" b="1" kern="1200" dirty="0" err="1">
                          <a:solidFill>
                            <a:schemeClr val="tx1"/>
                          </a:solidFill>
                          <a:latin typeface="+mn-lt"/>
                          <a:ea typeface="Cascadia Code" panose="020B0609020000020004" pitchFamily="49" charset="0"/>
                          <a:cs typeface="Times New Roman" panose="02020603050405020304" pitchFamily="18" charset="0"/>
                        </a:rPr>
                        <a:t>ván</a:t>
                      </a:r>
                      <a:r>
                        <a:rPr lang="en-US" sz="850" b="1" kern="1200" dirty="0">
                          <a:solidFill>
                            <a:schemeClr val="tx1"/>
                          </a:solidFill>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Panel thickness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mn-lt"/>
                          <a:ea typeface="Cascadia Code" panose="020B0609020000020004" pitchFamily="49" charset="0"/>
                          <a:cs typeface="Times New Roman" panose="02020603050405020304" pitchFamily="18" charset="0"/>
                        </a:rPr>
                        <a:t>9-60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34" rtl="0" eaLnBrk="1" latinLnBrk="0" hangingPunct="1"/>
                      <a:endParaRPr lang="en-US" sz="850" b="1" kern="1200" dirty="0">
                        <a:solidFill>
                          <a:schemeClr val="tx1"/>
                        </a:solidFill>
                        <a:latin typeface="+mn-lt"/>
                        <a:ea typeface="Cascadia Code" panose="020B0609020000020004" pitchFamily="49" charset="0"/>
                        <a:cs typeface="Times New Roman" panose="02020603050405020304" pitchFamily="18"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pic>
        <p:nvPicPr>
          <p:cNvPr id="37" name="Picture 36">
            <a:extLst>
              <a:ext uri="{FF2B5EF4-FFF2-40B4-BE49-F238E27FC236}">
                <a16:creationId xmlns:a16="http://schemas.microsoft.com/office/drawing/2014/main" id="{FF005067-9DD8-A8AD-39E9-74022A61F3FA}"/>
              </a:ext>
            </a:extLst>
          </p:cNvPr>
          <p:cNvPicPr>
            <a:picLocks noChangeAspect="1"/>
          </p:cNvPicPr>
          <p:nvPr/>
        </p:nvPicPr>
        <p:blipFill>
          <a:blip r:embed="rId5"/>
          <a:stretch>
            <a:fillRect/>
          </a:stretch>
        </p:blipFill>
        <p:spPr>
          <a:xfrm>
            <a:off x="236298" y="3049082"/>
            <a:ext cx="1872367" cy="945608"/>
          </a:xfrm>
          <a:prstGeom prst="rect">
            <a:avLst/>
          </a:prstGeom>
        </p:spPr>
      </p:pic>
      <p:pic>
        <p:nvPicPr>
          <p:cNvPr id="38" name="Picture 37">
            <a:extLst>
              <a:ext uri="{FF2B5EF4-FFF2-40B4-BE49-F238E27FC236}">
                <a16:creationId xmlns:a16="http://schemas.microsoft.com/office/drawing/2014/main" id="{D757002B-EAA4-5127-A10C-C86CEEF7D410}"/>
              </a:ext>
            </a:extLst>
          </p:cNvPr>
          <p:cNvPicPr>
            <a:picLocks noChangeAspect="1"/>
          </p:cNvPicPr>
          <p:nvPr/>
        </p:nvPicPr>
        <p:blipFill>
          <a:blip r:embed="rId6"/>
          <a:stretch>
            <a:fillRect/>
          </a:stretch>
        </p:blipFill>
        <p:spPr>
          <a:xfrm>
            <a:off x="2453162" y="3041462"/>
            <a:ext cx="1768872" cy="1065718"/>
          </a:xfrm>
          <a:prstGeom prst="rect">
            <a:avLst/>
          </a:prstGeom>
        </p:spPr>
      </p:pic>
      <p:sp>
        <p:nvSpPr>
          <p:cNvPr id="40" name="TextBox 39">
            <a:extLst>
              <a:ext uri="{FF2B5EF4-FFF2-40B4-BE49-F238E27FC236}">
                <a16:creationId xmlns:a16="http://schemas.microsoft.com/office/drawing/2014/main" id="{C68095E9-B73F-7813-F13D-6A553CE39AE6}"/>
              </a:ext>
            </a:extLst>
          </p:cNvPr>
          <p:cNvSpPr txBox="1"/>
          <p:nvPr/>
        </p:nvSpPr>
        <p:spPr>
          <a:xfrm>
            <a:off x="10812966" y="3560400"/>
            <a:ext cx="774716"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Phay</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mặt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đầu</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Pre –Milling</a:t>
            </a:r>
          </a:p>
        </p:txBody>
      </p:sp>
      <p:sp>
        <p:nvSpPr>
          <p:cNvPr id="42" name="TextBox 41">
            <a:extLst>
              <a:ext uri="{FF2B5EF4-FFF2-40B4-BE49-F238E27FC236}">
                <a16:creationId xmlns:a16="http://schemas.microsoft.com/office/drawing/2014/main" id="{970E9EAA-96D4-88AA-4DE0-EA78E5D2A72B}"/>
              </a:ext>
            </a:extLst>
          </p:cNvPr>
          <p:cNvSpPr txBox="1"/>
          <p:nvPr/>
        </p:nvSpPr>
        <p:spPr>
          <a:xfrm>
            <a:off x="9609771" y="3560400"/>
            <a:ext cx="707709"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Cắt</a:t>
            </a:r>
            <a:r>
              <a:rPr lang="en-US" sz="800" dirty="0">
                <a:latin typeface="Times New Roman" panose="02020603050405020304" pitchFamily="18" charset="0"/>
                <a:cs typeface="Times New Roman" panose="02020603050405020304" pitchFamily="18" charset="0"/>
              </a:rPr>
              <a:t> </a:t>
            </a:r>
            <a:r>
              <a:rPr lang="en-US" sz="800" err="1">
                <a:latin typeface="Times New Roman" panose="02020603050405020304" pitchFamily="18" charset="0"/>
                <a:cs typeface="Times New Roman" panose="02020603050405020304" pitchFamily="18" charset="0"/>
              </a:rPr>
              <a:t>đầu</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đuôi </a:t>
            </a:r>
            <a:endParaRPr lang="en-US" sz="800" dirty="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End </a:t>
            </a:r>
            <a:r>
              <a:rPr lang="en-US" sz="800" dirty="0">
                <a:latin typeface="Times New Roman" panose="02020603050405020304" pitchFamily="18" charset="0"/>
                <a:cs typeface="Times New Roman" panose="02020603050405020304" pitchFamily="18" charset="0"/>
              </a:rPr>
              <a:t>cutting  </a:t>
            </a:r>
          </a:p>
        </p:txBody>
      </p:sp>
      <p:sp>
        <p:nvSpPr>
          <p:cNvPr id="43" name="TextBox 42">
            <a:extLst>
              <a:ext uri="{FF2B5EF4-FFF2-40B4-BE49-F238E27FC236}">
                <a16:creationId xmlns:a16="http://schemas.microsoft.com/office/drawing/2014/main" id="{F9BD5700-9C0A-17CF-4168-C0F82639788B}"/>
              </a:ext>
            </a:extLst>
          </p:cNvPr>
          <p:cNvSpPr txBox="1"/>
          <p:nvPr/>
        </p:nvSpPr>
        <p:spPr>
          <a:xfrm>
            <a:off x="8983230" y="3560400"/>
            <a:ext cx="678930"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thô</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Rough trim  </a:t>
            </a:r>
          </a:p>
        </p:txBody>
      </p:sp>
      <p:sp>
        <p:nvSpPr>
          <p:cNvPr id="46" name="TextBox 45">
            <a:extLst>
              <a:ext uri="{FF2B5EF4-FFF2-40B4-BE49-F238E27FC236}">
                <a16:creationId xmlns:a16="http://schemas.microsoft.com/office/drawing/2014/main" id="{B995ACCD-1719-172D-637D-71C6F06F1B7C}"/>
              </a:ext>
            </a:extLst>
          </p:cNvPr>
          <p:cNvSpPr txBox="1"/>
          <p:nvPr/>
        </p:nvSpPr>
        <p:spPr>
          <a:xfrm>
            <a:off x="8328607" y="3560400"/>
            <a:ext cx="693473"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tinh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viền</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Fine trim  </a:t>
            </a:r>
          </a:p>
        </p:txBody>
      </p:sp>
      <p:sp>
        <p:nvSpPr>
          <p:cNvPr id="58" name="TextBox 57">
            <a:extLst>
              <a:ext uri="{FF2B5EF4-FFF2-40B4-BE49-F238E27FC236}">
                <a16:creationId xmlns:a16="http://schemas.microsoft.com/office/drawing/2014/main" id="{325DEA9E-2394-0F74-7F0D-81C8FC3747CF}"/>
              </a:ext>
            </a:extLst>
          </p:cNvPr>
          <p:cNvSpPr txBox="1"/>
          <p:nvPr/>
        </p:nvSpPr>
        <p:spPr>
          <a:xfrm>
            <a:off x="7064809" y="3560400"/>
            <a:ext cx="783791" cy="338554"/>
          </a:xfrm>
          <a:prstGeom prst="rect">
            <a:avLst/>
          </a:prstGeom>
          <a:noFill/>
        </p:spPr>
        <p:txBody>
          <a:bodyPr wrap="square" rtlCol="0">
            <a:spAutoFit/>
          </a:bodyPr>
          <a:lstStyle/>
          <a:p>
            <a:r>
              <a:rPr lang="en-US" sz="800" err="1">
                <a:latin typeface="Times New Roman" panose="02020603050405020304" pitchFamily="18" charset="0"/>
                <a:cs typeface="Times New Roman" panose="02020603050405020304" pitchFamily="18" charset="0"/>
              </a:rPr>
              <a:t>Cạo</a:t>
            </a:r>
            <a:r>
              <a:rPr lang="en-US" sz="800">
                <a:latin typeface="Times New Roman" panose="02020603050405020304" pitchFamily="18" charset="0"/>
                <a:cs typeface="Times New Roman" panose="02020603050405020304" pitchFamily="18" charset="0"/>
              </a:rPr>
              <a:t> </a:t>
            </a:r>
            <a:r>
              <a:rPr lang="en-US" sz="800" smtClean="0">
                <a:latin typeface="Times New Roman" panose="02020603050405020304" pitchFamily="18" charset="0"/>
                <a:cs typeface="Times New Roman" panose="02020603050405020304" pitchFamily="18" charset="0"/>
              </a:rPr>
              <a:t>cạnh </a:t>
            </a:r>
            <a:endParaRPr lang="en-US" sz="800" dirty="0">
              <a:latin typeface="Times New Roman" panose="02020603050405020304" pitchFamily="18" charset="0"/>
              <a:cs typeface="Times New Roman" panose="02020603050405020304" pitchFamily="18" charset="0"/>
            </a:endParaRPr>
          </a:p>
          <a:p>
            <a:r>
              <a:rPr lang="en-US" sz="800" smtClean="0">
                <a:latin typeface="Times New Roman" panose="02020603050405020304" pitchFamily="18" charset="0"/>
                <a:cs typeface="Times New Roman" panose="02020603050405020304" pitchFamily="18" charset="0"/>
              </a:rPr>
              <a:t>Flast Scraping</a:t>
            </a:r>
            <a:endParaRPr lang="en-US" sz="8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AE953764-F213-E9C0-909A-46406D0449DF}"/>
              </a:ext>
            </a:extLst>
          </p:cNvPr>
          <p:cNvSpPr txBox="1"/>
          <p:nvPr/>
        </p:nvSpPr>
        <p:spPr>
          <a:xfrm>
            <a:off x="6458202" y="3560400"/>
            <a:ext cx="636018"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Đánh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bóng</a:t>
            </a:r>
            <a:r>
              <a:rPr lang="en-US" sz="800" dirty="0">
                <a:latin typeface="Times New Roman" panose="02020603050405020304" pitchFamily="18" charset="0"/>
                <a:cs typeface="Times New Roman" panose="02020603050405020304" pitchFamily="18" charset="0"/>
              </a:rPr>
              <a:t> </a:t>
            </a:r>
          </a:p>
          <a:p>
            <a:r>
              <a:rPr lang="en-US" sz="800" smtClean="0">
                <a:latin typeface="Times New Roman" panose="02020603050405020304" pitchFamily="18" charset="0"/>
                <a:cs typeface="Times New Roman" panose="02020603050405020304" pitchFamily="18" charset="0"/>
              </a:rPr>
              <a:t>Buffing </a:t>
            </a:r>
            <a:endParaRPr lang="en-US" sz="8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2D8A6C3F-F622-8BA6-41B1-C2D8CB0EB053}"/>
              </a:ext>
            </a:extLst>
          </p:cNvPr>
          <p:cNvSpPr txBox="1"/>
          <p:nvPr/>
        </p:nvSpPr>
        <p:spPr>
          <a:xfrm>
            <a:off x="10325252" y="3560400"/>
            <a:ext cx="540868" cy="338554"/>
          </a:xfrm>
          <a:prstGeom prst="rect">
            <a:avLst/>
          </a:prstGeom>
          <a:noFill/>
        </p:spPr>
        <p:txBody>
          <a:bodyPr wrap="square" rtlCol="0">
            <a:spAutoFit/>
          </a:bodyPr>
          <a:lstStyle/>
          <a:p>
            <a:r>
              <a:rPr lang="en-US" sz="800" dirty="0" err="1">
                <a:latin typeface="Times New Roman" panose="02020603050405020304" pitchFamily="18" charset="0"/>
                <a:cs typeface="Times New Roman" panose="02020603050405020304" pitchFamily="18" charset="0"/>
              </a:rPr>
              <a:t>Lăn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keo</a:t>
            </a:r>
            <a:r>
              <a:rPr lang="en-US" sz="800" dirty="0">
                <a:latin typeface="Times New Roman" panose="02020603050405020304" pitchFamily="18" charset="0"/>
                <a:cs typeface="Times New Roman" panose="02020603050405020304" pitchFamily="18" charset="0"/>
              </a:rPr>
              <a:t>  </a:t>
            </a:r>
          </a:p>
          <a:p>
            <a:r>
              <a:rPr lang="en-US" sz="800" dirty="0">
                <a:latin typeface="Times New Roman" panose="02020603050405020304" pitchFamily="18" charset="0"/>
                <a:cs typeface="Times New Roman" panose="02020603050405020304" pitchFamily="18" charset="0"/>
              </a:rPr>
              <a:t>Gluing    </a:t>
            </a:r>
          </a:p>
        </p:txBody>
      </p:sp>
      <p:sp>
        <p:nvSpPr>
          <p:cNvPr id="61" name="TextBox 60">
            <a:extLst>
              <a:ext uri="{FF2B5EF4-FFF2-40B4-BE49-F238E27FC236}">
                <a16:creationId xmlns:a16="http://schemas.microsoft.com/office/drawing/2014/main" id="{3AF9B0E9-827D-2ECD-2E34-0122F5D53D08}"/>
              </a:ext>
            </a:extLst>
          </p:cNvPr>
          <p:cNvSpPr txBox="1"/>
          <p:nvPr/>
        </p:nvSpPr>
        <p:spPr>
          <a:xfrm>
            <a:off x="7735510" y="3560400"/>
            <a:ext cx="631250"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Bo </a:t>
            </a:r>
            <a:r>
              <a:rPr lang="en-US" sz="800" dirty="0" err="1">
                <a:latin typeface="Times New Roman" panose="02020603050405020304" pitchFamily="18" charset="0"/>
                <a:cs typeface="Times New Roman" panose="02020603050405020304" pitchFamily="18" charset="0"/>
              </a:rPr>
              <a:t>góc</a:t>
            </a:r>
            <a:r>
              <a:rPr lang="en-US" sz="800" dirty="0">
                <a:latin typeface="Times New Roman" panose="02020603050405020304" pitchFamily="18" charset="0"/>
                <a:cs typeface="Times New Roman" panose="02020603050405020304" pitchFamily="18" charset="0"/>
              </a:rPr>
              <a:t> </a:t>
            </a:r>
          </a:p>
          <a:p>
            <a:r>
              <a:rPr lang="en-US" sz="800">
                <a:latin typeface="Times New Roman" panose="02020603050405020304" pitchFamily="18" charset="0"/>
                <a:cs typeface="Times New Roman" panose="02020603050405020304" pitchFamily="18" charset="0"/>
              </a:rPr>
              <a:t>Track </a:t>
            </a:r>
            <a:r>
              <a:rPr lang="en-US" sz="800" smtClean="0">
                <a:latin typeface="Times New Roman" panose="02020603050405020304" pitchFamily="18" charset="0"/>
                <a:cs typeface="Times New Roman" panose="02020603050405020304" pitchFamily="18" charset="0"/>
              </a:rPr>
              <a:t>trim</a:t>
            </a:r>
            <a:endParaRPr lang="en-US" sz="800" dirty="0">
              <a:latin typeface="Times New Roman" panose="02020603050405020304" pitchFamily="18" charset="0"/>
              <a:cs typeface="Times New Roman" panose="02020603050405020304" pitchFamily="18" charset="0"/>
            </a:endParaRPr>
          </a:p>
        </p:txBody>
      </p:sp>
      <p:pic>
        <p:nvPicPr>
          <p:cNvPr id="62" name="Picture 61">
            <a:extLst>
              <a:ext uri="{FF2B5EF4-FFF2-40B4-BE49-F238E27FC236}">
                <a16:creationId xmlns:a16="http://schemas.microsoft.com/office/drawing/2014/main" id="{37D5CCF7-86AC-8CE4-3A1C-9A3313CFB2B9}"/>
              </a:ext>
            </a:extLst>
          </p:cNvPr>
          <p:cNvPicPr>
            <a:picLocks/>
          </p:cNvPicPr>
          <p:nvPr/>
        </p:nvPicPr>
        <p:blipFill>
          <a:blip r:embed="rId7"/>
          <a:stretch>
            <a:fillRect/>
          </a:stretch>
        </p:blipFill>
        <p:spPr>
          <a:xfrm>
            <a:off x="6484620" y="3268980"/>
            <a:ext cx="5005007" cy="335279"/>
          </a:xfrm>
          <a:prstGeom prst="rect">
            <a:avLst/>
          </a:prstGeom>
        </p:spPr>
      </p:pic>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22</a:t>
            </a:fld>
            <a:endParaRPr lang="en-US" b="1" dirty="0">
              <a:solidFill>
                <a:srgbClr val="006600"/>
              </a:solidFill>
            </a:endParaRPr>
          </a:p>
        </p:txBody>
      </p:sp>
      <p:pic>
        <p:nvPicPr>
          <p:cNvPr id="41" name="Picture 40">
            <a:extLst>
              <a:ext uri="{FF2B5EF4-FFF2-40B4-BE49-F238E27FC236}">
                <a16:creationId xmlns:a16="http://schemas.microsoft.com/office/drawing/2014/main" id="{90D02F9B-1BA7-BC80-058B-4084BE87F978}"/>
              </a:ext>
            </a:extLst>
          </p:cNvPr>
          <p:cNvPicPr>
            <a:picLocks noChangeAspect="1"/>
          </p:cNvPicPr>
          <p:nvPr/>
        </p:nvPicPr>
        <p:blipFill>
          <a:blip r:embed="rId8"/>
          <a:stretch>
            <a:fillRect/>
          </a:stretch>
        </p:blipFill>
        <p:spPr>
          <a:xfrm>
            <a:off x="11455382" y="6107281"/>
            <a:ext cx="573189" cy="573189"/>
          </a:xfrm>
          <a:prstGeom prst="rect">
            <a:avLst/>
          </a:prstGeom>
        </p:spPr>
      </p:pic>
      <p:sp>
        <p:nvSpPr>
          <p:cNvPr id="28" name="TextBox 45">
            <a:extLst>
              <a:ext uri="{FF2B5EF4-FFF2-40B4-BE49-F238E27FC236}">
                <a16:creationId xmlns:a16="http://schemas.microsoft.com/office/drawing/2014/main" id="{5CFC2755-55FB-CB30-A54D-8CE8A2201ED2}"/>
              </a:ext>
            </a:extLst>
          </p:cNvPr>
          <p:cNvSpPr txBox="1"/>
          <p:nvPr/>
        </p:nvSpPr>
        <p:spPr>
          <a:xfrm>
            <a:off x="4829653" y="4259512"/>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25" name="TextBox 24">
            <a:extLst>
              <a:ext uri="{FF2B5EF4-FFF2-40B4-BE49-F238E27FC236}">
                <a16:creationId xmlns:a16="http://schemas.microsoft.com/office/drawing/2014/main" id="{CD170C50-ACD3-ED0B-C951-11775311E799}"/>
              </a:ext>
            </a:extLst>
          </p:cNvPr>
          <p:cNvSpPr txBox="1"/>
          <p:nvPr/>
        </p:nvSpPr>
        <p:spPr>
          <a:xfrm>
            <a:off x="11485863" y="3154176"/>
            <a:ext cx="568977" cy="8925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rPr>
              <a:t>Hướng</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vào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phôi</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Standard direction </a:t>
            </a:r>
          </a:p>
        </p:txBody>
      </p:sp>
      <p:pic>
        <p:nvPicPr>
          <p:cNvPr id="26" name="Picture 25">
            <a:extLst>
              <a:ext uri="{FF2B5EF4-FFF2-40B4-BE49-F238E27FC236}">
                <a16:creationId xmlns:a16="http://schemas.microsoft.com/office/drawing/2014/main" id="{7A6804D4-EECB-FB8B-7662-33CA1AD62216}"/>
              </a:ext>
            </a:extLst>
          </p:cNvPr>
          <p:cNvPicPr>
            <a:picLocks noChangeAspect="1"/>
          </p:cNvPicPr>
          <p:nvPr/>
        </p:nvPicPr>
        <p:blipFill>
          <a:blip r:embed="rId9"/>
          <a:stretch>
            <a:fillRect/>
          </a:stretch>
        </p:blipFill>
        <p:spPr>
          <a:xfrm>
            <a:off x="4304514" y="3192493"/>
            <a:ext cx="2142006" cy="810489"/>
          </a:xfrm>
          <a:prstGeom prst="rect">
            <a:avLst/>
          </a:prstGeom>
        </p:spPr>
      </p:pic>
    </p:spTree>
    <p:extLst>
      <p:ext uri="{BB962C8B-B14F-4D97-AF65-F5344CB8AC3E}">
        <p14:creationId xmlns:p14="http://schemas.microsoft.com/office/powerpoint/2010/main" val="217677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533" y="1196111"/>
            <a:ext cx="5936006" cy="3690647"/>
          </a:xfrm>
          <a:prstGeom prst="rect">
            <a:avLst/>
          </a:prstGeom>
        </p:spPr>
      </p:pic>
      <p:pic>
        <p:nvPicPr>
          <p:cNvPr id="21" name="Hình ảnh 3">
            <a:extLst>
              <a:ext uri="{FF2B5EF4-FFF2-40B4-BE49-F238E27FC236}">
                <a16:creationId xmlns:a16="http://schemas.microsoft.com/office/drawing/2014/main" id="{415097CD-9726-3EC7-12C8-AA3F3672D77D}"/>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GP-330G</a:t>
            </a:r>
          </a:p>
          <a:p>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Máy</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ván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tự</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động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Cấp</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phôi</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trước</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Computer cutting board saw (Front feeding)</a:t>
            </a:r>
          </a:p>
        </p:txBody>
      </p:sp>
      <p:sp>
        <p:nvSpPr>
          <p:cNvPr id="17" name="TextBox 16">
            <a:extLst>
              <a:ext uri="{FF2B5EF4-FFF2-40B4-BE49-F238E27FC236}">
                <a16:creationId xmlns:a16="http://schemas.microsoft.com/office/drawing/2014/main" id="{E26A1427-911E-EF72-2C16-7E57D8EA865C}"/>
              </a:ext>
            </a:extLst>
          </p:cNvPr>
          <p:cNvSpPr txBox="1"/>
          <p:nvPr/>
        </p:nvSpPr>
        <p:spPr>
          <a:xfrm>
            <a:off x="201167" y="2203704"/>
            <a:ext cx="4157473" cy="646331"/>
          </a:xfrm>
          <a:prstGeom prst="rect">
            <a:avLst/>
          </a:prstGeom>
          <a:noFill/>
        </p:spPr>
        <p:txBody>
          <a:bodyPr wrap="square" rtlCol="0">
            <a:spAutoFit/>
          </a:bodyPr>
          <a:lstStyle/>
          <a:p>
            <a:r>
              <a:rPr lang="en-US" sz="1600" b="1" kern="100"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ĐỘ TRỒI LƯỠI CƯA 125mm</a:t>
            </a:r>
            <a:endPar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125mm saw blade out of table height</a:t>
            </a:r>
          </a:p>
          <a:p>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A777AEE7-073B-F382-2A5F-F7AE4B38EC1B}"/>
              </a:ext>
            </a:extLst>
          </p:cNvPr>
          <p:cNvGraphicFramePr>
            <a:graphicFrameLocks noGrp="1"/>
          </p:cNvGraphicFramePr>
          <p:nvPr>
            <p:extLst>
              <p:ext uri="{D42A27DB-BD31-4B8C-83A1-F6EECF244321}">
                <p14:modId xmlns:p14="http://schemas.microsoft.com/office/powerpoint/2010/main" val="1481342811"/>
              </p:ext>
            </p:extLst>
          </p:nvPr>
        </p:nvGraphicFramePr>
        <p:xfrm>
          <a:off x="309853" y="3578852"/>
          <a:ext cx="5718692" cy="3063256"/>
        </p:xfrm>
        <a:graphic>
          <a:graphicData uri="http://schemas.openxmlformats.org/drawingml/2006/table">
            <a:tbl>
              <a:tblPr bandRow="1">
                <a:tableStyleId>{7E9639D4-E3E2-4D34-9284-5A2195B3D0D7}</a:tableStyleId>
              </a:tblPr>
              <a:tblGrid>
                <a:gridCol w="1121522">
                  <a:extLst>
                    <a:ext uri="{9D8B030D-6E8A-4147-A177-3AD203B41FA5}">
                      <a16:colId xmlns:a16="http://schemas.microsoft.com/office/drawing/2014/main" val="2789679717"/>
                    </a:ext>
                  </a:extLst>
                </a:gridCol>
                <a:gridCol w="1143641">
                  <a:extLst>
                    <a:ext uri="{9D8B030D-6E8A-4147-A177-3AD203B41FA5}">
                      <a16:colId xmlns:a16="http://schemas.microsoft.com/office/drawing/2014/main" val="1004352861"/>
                    </a:ext>
                  </a:extLst>
                </a:gridCol>
                <a:gridCol w="813745">
                  <a:extLst>
                    <a:ext uri="{9D8B030D-6E8A-4147-A177-3AD203B41FA5}">
                      <a16:colId xmlns:a16="http://schemas.microsoft.com/office/drawing/2014/main" val="818998682"/>
                    </a:ext>
                  </a:extLst>
                </a:gridCol>
                <a:gridCol w="828624">
                  <a:extLst>
                    <a:ext uri="{9D8B030D-6E8A-4147-A177-3AD203B41FA5}">
                      <a16:colId xmlns:a16="http://schemas.microsoft.com/office/drawing/2014/main" val="70742874"/>
                    </a:ext>
                  </a:extLst>
                </a:gridCol>
                <a:gridCol w="910584">
                  <a:extLst>
                    <a:ext uri="{9D8B030D-6E8A-4147-A177-3AD203B41FA5}">
                      <a16:colId xmlns:a16="http://schemas.microsoft.com/office/drawing/2014/main" val="2065470722"/>
                    </a:ext>
                  </a:extLst>
                </a:gridCol>
                <a:gridCol w="900576">
                  <a:extLst>
                    <a:ext uri="{9D8B030D-6E8A-4147-A177-3AD203B41FA5}">
                      <a16:colId xmlns:a16="http://schemas.microsoft.com/office/drawing/2014/main" val="2492185081"/>
                    </a:ext>
                  </a:extLst>
                </a:gridCol>
              </a:tblGrid>
              <a:tr h="187450">
                <a:tc>
                  <a:txBody>
                    <a:bodyPr/>
                    <a:lstStyle/>
                    <a:p>
                      <a:r>
                        <a:rPr lang="en-US" sz="850" b="1" dirty="0" err="1">
                          <a:latin typeface="+mn-lt"/>
                          <a:ea typeface="Cascadia Code" panose="020B0609020000020004" pitchFamily="49" charset="0"/>
                          <a:cs typeface="Times New Roman" panose="02020603050405020304" pitchFamily="18" charset="0"/>
                        </a:rPr>
                        <a:t>Chiều</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dài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cắt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tối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đa</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Max. cutting length</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3280 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Bàn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tải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phôi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load table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 </a:t>
                      </a:r>
                      <a:r>
                        <a:rPr lang="en-US" sz="850" b="1" dirty="0" err="1">
                          <a:latin typeface="+mn-lt"/>
                          <a:ea typeface="Cascadia Code" panose="020B0609020000020004" pitchFamily="49" charset="0"/>
                          <a:cs typeface="Times New Roman" panose="02020603050405020304" pitchFamily="18" charset="0"/>
                        </a:rPr>
                        <a:t>tấm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04806">
                <a:tc>
                  <a:txBody>
                    <a:bodyPr/>
                    <a:lstStyle/>
                    <a:p>
                      <a:r>
                        <a:rPr lang="en-US" sz="850" b="1" dirty="0" err="1">
                          <a:latin typeface="+mn-lt"/>
                          <a:ea typeface="Cascadia Code" panose="020B0609020000020004" pitchFamily="49" charset="0"/>
                          <a:cs typeface="Times New Roman" panose="02020603050405020304" pitchFamily="18" charset="0"/>
                        </a:rPr>
                        <a:t>Chiều</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rộng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cắt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tối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đa</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Max cutting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3280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quạt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của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bàn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đệm</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khí</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Blower power of air floating table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2.2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1745432"/>
                  </a:ext>
                </a:extLst>
              </a:tr>
              <a:tr h="407216">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Độ trồi lưỡi cưa tối đa</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Max. height of blade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100 mm</a:t>
                      </a:r>
                    </a:p>
                    <a:p>
                      <a:pPr marL="0" marR="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a:t>
                      </a:r>
                      <a:r>
                        <a:rPr lang="en-US" sz="850" b="1" dirty="0" err="1">
                          <a:latin typeface="+mn-lt"/>
                          <a:ea typeface="Cascadia Code" panose="020B0609020000020004" pitchFamily="49" charset="0"/>
                          <a:cs typeface="Times New Roman" panose="02020603050405020304" pitchFamily="18" charset="0"/>
                        </a:rPr>
                        <a:t>nâng</a:t>
                      </a:r>
                      <a:r>
                        <a:rPr lang="en-US" sz="850" b="1" baseline="0" dirty="0">
                          <a:latin typeface="+mn-lt"/>
                          <a:ea typeface="Cascadia Code" panose="020B0609020000020004" pitchFamily="49" charset="0"/>
                          <a:cs typeface="Times New Roman" panose="02020603050405020304" pitchFamily="18" charset="0"/>
                        </a:rPr>
                        <a:t> </a:t>
                      </a:r>
                      <a:r>
                        <a:rPr lang="en-US" sz="850" b="1" baseline="0" dirty="0" err="1">
                          <a:latin typeface="+mn-lt"/>
                          <a:ea typeface="Cascadia Code" panose="020B0609020000020004" pitchFamily="49" charset="0"/>
                          <a:cs typeface="Times New Roman" panose="02020603050405020304" pitchFamily="18" charset="0"/>
                        </a:rPr>
                        <a:t>thông</a:t>
                      </a:r>
                      <a:r>
                        <a:rPr lang="en-US" sz="850" b="1" baseline="0" dirty="0">
                          <a:latin typeface="+mn-lt"/>
                          <a:ea typeface="Cascadia Code" panose="020B0609020000020004" pitchFamily="49" charset="0"/>
                          <a:cs typeface="Times New Roman" panose="02020603050405020304" pitchFamily="18" charset="0"/>
                        </a:rPr>
                        <a:t> minh)</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Áp</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khí</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nén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pressure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6 bar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7980107"/>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chính</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Main saw blade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400x4.4x75x72Tx140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Lưu lượng khí nén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capacity</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150 L/min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4978724"/>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mồi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Scoring saw blade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160x4.4/5.4x45x24T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Tốc</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độ</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hút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bụi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nhỏ</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nhất</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Min. speed of dust collection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26 m/sec</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152951"/>
                  </a:ext>
                </a:extLst>
              </a:tr>
              <a:tr h="407216">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Tốc độ tiến của bộ cưa</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Forward speed of saw carriage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5-100 m/min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Đường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kính</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họng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hút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bụi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Diameter of dust collecting holes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200x2pcs/100x2pcs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3160917"/>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chính</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Motor power of main saw shaft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18.5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Diện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tích</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lắp</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đặt</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Floor area</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5500x6500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857572"/>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mồi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Motor power of scoring saw shaft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2.2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Trọng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lượng</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5500 kg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1716104"/>
                  </a:ext>
                </a:extLst>
              </a:tr>
            </a:tbl>
          </a:graphicData>
        </a:graphic>
      </p:graphicFrame>
      <p:pic>
        <p:nvPicPr>
          <p:cNvPr id="15" name="Picture 14">
            <a:extLst>
              <a:ext uri="{FF2B5EF4-FFF2-40B4-BE49-F238E27FC236}">
                <a16:creationId xmlns:a16="http://schemas.microsoft.com/office/drawing/2014/main" id="{D1ED439C-9A81-1D2B-DF5F-CA0DE35E072D}"/>
              </a:ext>
            </a:extLst>
          </p:cNvPr>
          <p:cNvPicPr>
            <a:picLocks/>
          </p:cNvPicPr>
          <p:nvPr/>
        </p:nvPicPr>
        <p:blipFill rotWithShape="1">
          <a:blip r:embed="rId4"/>
          <a:srcRect l="1" r="1360"/>
          <a:stretch/>
        </p:blipFill>
        <p:spPr>
          <a:xfrm>
            <a:off x="265177" y="219456"/>
            <a:ext cx="1425600" cy="1874520"/>
          </a:xfrm>
          <a:prstGeom prst="rect">
            <a:avLst/>
          </a:prstGeom>
        </p:spPr>
      </p:pic>
      <p:sp>
        <p:nvSpPr>
          <p:cNvPr id="16" name="TextBox 15">
            <a:extLst>
              <a:ext uri="{FF2B5EF4-FFF2-40B4-BE49-F238E27FC236}">
                <a16:creationId xmlns:a16="http://schemas.microsoft.com/office/drawing/2014/main" id="{BB699906-A749-F307-96F2-12DE45D81CE2}"/>
              </a:ext>
            </a:extLst>
          </p:cNvPr>
          <p:cNvSpPr txBox="1"/>
          <p:nvPr/>
        </p:nvSpPr>
        <p:spPr>
          <a:xfrm>
            <a:off x="201167" y="2656452"/>
            <a:ext cx="3913633" cy="838691"/>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Vận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hành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thông</a:t>
            </a:r>
            <a:r>
              <a:rPr lang="en-US" sz="1125" b="1" dirty="0">
                <a:latin typeface="Calibri" panose="020F0502020204030204" pitchFamily="34" charset="0"/>
                <a:ea typeface="Cascadia Code" panose="020B0609020000020004" pitchFamily="49" charset="0"/>
                <a:cs typeface="Calibri" panose="020F0502020204030204" pitchFamily="34" charset="0"/>
              </a:rPr>
              <a:t> minh </a:t>
            </a:r>
            <a:r>
              <a:rPr lang="en-US" sz="1125" b="1" dirty="0" err="1">
                <a:latin typeface="Calibri" panose="020F0502020204030204" pitchFamily="34" charset="0"/>
                <a:ea typeface="Cascadia Code" panose="020B0609020000020004" pitchFamily="49" charset="0"/>
                <a:cs typeface="Calibri" panose="020F0502020204030204" pitchFamily="34" charset="0"/>
              </a:rPr>
              <a:t>điều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khiển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bằng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máy</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tính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nghệ</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a:t>
            </a:r>
          </a:p>
          <a:p>
            <a:r>
              <a:rPr lang="en-US" sz="1125" b="1" smtClean="0">
                <a:latin typeface="Calibri" panose="020F0502020204030204" pitchFamily="34" charset="0"/>
                <a:ea typeface="Cascadia Code" panose="020B0609020000020004" pitchFamily="49" charset="0"/>
                <a:cs typeface="Calibri" panose="020F0502020204030204" pitchFamily="34" charset="0"/>
              </a:rPr>
              <a:t>Tiết kiệm nhân công, </a:t>
            </a:r>
            <a:r>
              <a:rPr lang="en-US" sz="1125" b="1" dirty="0" err="1">
                <a:latin typeface="Calibri" panose="020F0502020204030204" pitchFamily="34" charset="0"/>
                <a:ea typeface="Cascadia Code" panose="020B0609020000020004" pitchFamily="49" charset="0"/>
                <a:cs typeface="Calibri" panose="020F0502020204030204" pitchFamily="34" charset="0"/>
              </a:rPr>
              <a:t>nâng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hiệu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quả</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làm</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việc</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r>
              <a:rPr lang="en-US" sz="1000" kern="100" dirty="0">
                <a:solidFill>
                  <a:srgbClr val="000000"/>
                </a:solidFill>
                <a:ea typeface="Calibri" panose="020F0502020204030204" pitchFamily="34" charset="0"/>
              </a:rPr>
              <a:t>Technological computer intelligent operation.</a:t>
            </a:r>
          </a:p>
          <a:p>
            <a:r>
              <a:rPr lang="en-US" sz="1000" kern="100">
                <a:solidFill>
                  <a:srgbClr val="000000"/>
                </a:solidFill>
                <a:ea typeface="Calibri" panose="020F0502020204030204" pitchFamily="34" charset="0"/>
              </a:rPr>
              <a:t>Human </a:t>
            </a:r>
            <a:r>
              <a:rPr lang="en-US" sz="1000" kern="100" smtClean="0">
                <a:solidFill>
                  <a:srgbClr val="000000"/>
                </a:solidFill>
                <a:ea typeface="Calibri" panose="020F0502020204030204" pitchFamily="34" charset="0"/>
              </a:rPr>
              <a:t>liberation, more </a:t>
            </a:r>
            <a:r>
              <a:rPr lang="en-US" sz="1000" kern="100" dirty="0">
                <a:solidFill>
                  <a:srgbClr val="000000"/>
                </a:solidFill>
                <a:ea typeface="Calibri" panose="020F0502020204030204" pitchFamily="34" charset="0"/>
              </a:rPr>
              <a:t>efficient.</a:t>
            </a:r>
          </a:p>
        </p:txBody>
      </p:sp>
      <p:pic>
        <p:nvPicPr>
          <p:cNvPr id="19" name="Picture 18">
            <a:extLst>
              <a:ext uri="{FF2B5EF4-FFF2-40B4-BE49-F238E27FC236}">
                <a16:creationId xmlns:a16="http://schemas.microsoft.com/office/drawing/2014/main" id="{0ED22ACF-D8B3-8F6E-BC3F-57F2237333DF}"/>
              </a:ext>
            </a:extLst>
          </p:cNvPr>
          <p:cNvPicPr>
            <a:picLocks noChangeAspect="1"/>
          </p:cNvPicPr>
          <p:nvPr/>
        </p:nvPicPr>
        <p:blipFill>
          <a:blip r:embed="rId5"/>
          <a:stretch>
            <a:fillRect/>
          </a:stretch>
        </p:blipFill>
        <p:spPr>
          <a:xfrm>
            <a:off x="6520454" y="4778129"/>
            <a:ext cx="1023328" cy="632189"/>
          </a:xfrm>
          <a:prstGeom prst="rect">
            <a:avLst/>
          </a:prstGeom>
        </p:spPr>
      </p:pic>
      <p:sp>
        <p:nvSpPr>
          <p:cNvPr id="20" name="TextBox 19">
            <a:extLst>
              <a:ext uri="{FF2B5EF4-FFF2-40B4-BE49-F238E27FC236}">
                <a16:creationId xmlns:a16="http://schemas.microsoft.com/office/drawing/2014/main" id="{BB699906-A749-F307-96F2-12DE45D81CE2}"/>
              </a:ext>
            </a:extLst>
          </p:cNvPr>
          <p:cNvSpPr txBox="1"/>
          <p:nvPr/>
        </p:nvSpPr>
        <p:spPr>
          <a:xfrm>
            <a:off x="6520454" y="5410318"/>
            <a:ext cx="3293873" cy="511679"/>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Cấu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trúc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r>
              <a:rPr lang="en-US" sz="1000" kern="100" dirty="0">
                <a:solidFill>
                  <a:srgbClr val="000000"/>
                </a:solidFill>
                <a:ea typeface="Calibri" panose="020F0502020204030204" pitchFamily="34" charset="0"/>
              </a:rPr>
              <a:t>Processing instruction</a:t>
            </a:r>
          </a:p>
        </p:txBody>
      </p:sp>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23</a:t>
            </a:fld>
            <a:endParaRPr lang="en-US" b="1" dirty="0">
              <a:solidFill>
                <a:srgbClr val="006600"/>
              </a:solidFill>
            </a:endParaRPr>
          </a:p>
        </p:txBody>
      </p:sp>
      <p:pic>
        <p:nvPicPr>
          <p:cNvPr id="22" name="Picture 21">
            <a:extLst>
              <a:ext uri="{FF2B5EF4-FFF2-40B4-BE49-F238E27FC236}">
                <a16:creationId xmlns:a16="http://schemas.microsoft.com/office/drawing/2014/main" id="{90D02F9B-1BA7-BC80-058B-4084BE87F978}"/>
              </a:ext>
            </a:extLst>
          </p:cNvPr>
          <p:cNvPicPr>
            <a:picLocks noChangeAspect="1"/>
          </p:cNvPicPr>
          <p:nvPr/>
        </p:nvPicPr>
        <p:blipFill>
          <a:blip r:embed="rId6"/>
          <a:stretch>
            <a:fillRect/>
          </a:stretch>
        </p:blipFill>
        <p:spPr>
          <a:xfrm>
            <a:off x="11455382" y="6107281"/>
            <a:ext cx="573189" cy="573189"/>
          </a:xfrm>
          <a:prstGeom prst="rect">
            <a:avLst/>
          </a:prstGeom>
        </p:spPr>
      </p:pic>
      <p:sp>
        <p:nvSpPr>
          <p:cNvPr id="18" name="TextBox 45">
            <a:extLst>
              <a:ext uri="{FF2B5EF4-FFF2-40B4-BE49-F238E27FC236}">
                <a16:creationId xmlns:a16="http://schemas.microsoft.com/office/drawing/2014/main" id="{5CFC2755-55FB-CB30-A54D-8CE8A2201ED2}"/>
              </a:ext>
            </a:extLst>
          </p:cNvPr>
          <p:cNvSpPr txBox="1"/>
          <p:nvPr/>
        </p:nvSpPr>
        <p:spPr>
          <a:xfrm>
            <a:off x="3532706" y="3300638"/>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Tree>
    <p:extLst>
      <p:ext uri="{BB962C8B-B14F-4D97-AF65-F5344CB8AC3E}">
        <p14:creationId xmlns:p14="http://schemas.microsoft.com/office/powerpoint/2010/main" val="1621075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499" y="992489"/>
            <a:ext cx="6313040" cy="3439475"/>
          </a:xfrm>
          <a:prstGeom prst="rect">
            <a:avLst/>
          </a:prstGeom>
        </p:spPr>
      </p:pic>
      <p:pic>
        <p:nvPicPr>
          <p:cNvPr id="22" name="Hình ảnh 3">
            <a:extLst>
              <a:ext uri="{FF2B5EF4-FFF2-40B4-BE49-F238E27FC236}">
                <a16:creationId xmlns:a16="http://schemas.microsoft.com/office/drawing/2014/main" id="{415097CD-9726-3EC7-12C8-AA3F3672D77D}"/>
              </a:ext>
            </a:extLst>
          </p:cNvPr>
          <p:cNvPicPr>
            <a:picLocks noChangeAspect="1"/>
          </p:cNvPicPr>
          <p:nvPr/>
        </p:nvPicPr>
        <p:blipFill>
          <a:blip r:embed="rId3"/>
          <a:stretch>
            <a:fillRect/>
          </a:stretch>
        </p:blipFill>
        <p:spPr>
          <a:xfrm flipH="1">
            <a:off x="10505745" y="6136440"/>
            <a:ext cx="697691" cy="497419"/>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GP-330L</a:t>
            </a:r>
          </a:p>
          <a:p>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Máy</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ván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tự</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động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Cấp</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phôi</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sau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Computer cutting board saw (Rear feeding)</a:t>
            </a:r>
          </a:p>
        </p:txBody>
      </p:sp>
      <p:pic>
        <p:nvPicPr>
          <p:cNvPr id="19" name="Picture 18">
            <a:extLst>
              <a:ext uri="{FF2B5EF4-FFF2-40B4-BE49-F238E27FC236}">
                <a16:creationId xmlns:a16="http://schemas.microsoft.com/office/drawing/2014/main" id="{0ED22ACF-D8B3-8F6E-BC3F-57F2237333DF}"/>
              </a:ext>
            </a:extLst>
          </p:cNvPr>
          <p:cNvPicPr>
            <a:picLocks noChangeAspect="1"/>
          </p:cNvPicPr>
          <p:nvPr/>
        </p:nvPicPr>
        <p:blipFill>
          <a:blip r:embed="rId4"/>
          <a:stretch>
            <a:fillRect/>
          </a:stretch>
        </p:blipFill>
        <p:spPr>
          <a:xfrm>
            <a:off x="6520454" y="4778129"/>
            <a:ext cx="1023328" cy="632189"/>
          </a:xfrm>
          <a:prstGeom prst="rect">
            <a:avLst/>
          </a:prstGeom>
        </p:spPr>
      </p:pic>
      <p:sp>
        <p:nvSpPr>
          <p:cNvPr id="20" name="TextBox 19">
            <a:extLst>
              <a:ext uri="{FF2B5EF4-FFF2-40B4-BE49-F238E27FC236}">
                <a16:creationId xmlns:a16="http://schemas.microsoft.com/office/drawing/2014/main" id="{BB699906-A749-F307-96F2-12DE45D81CE2}"/>
              </a:ext>
            </a:extLst>
          </p:cNvPr>
          <p:cNvSpPr txBox="1"/>
          <p:nvPr/>
        </p:nvSpPr>
        <p:spPr>
          <a:xfrm>
            <a:off x="6520454" y="5410318"/>
            <a:ext cx="3293873" cy="511679"/>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Cấu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trúc</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r>
              <a:rPr lang="en-US" sz="1000" kern="100" dirty="0">
                <a:solidFill>
                  <a:srgbClr val="000000"/>
                </a:solidFill>
                <a:ea typeface="Calibri" panose="020F0502020204030204" pitchFamily="34" charset="0"/>
              </a:rPr>
              <a:t>Processing instruction</a:t>
            </a:r>
          </a:p>
        </p:txBody>
      </p:sp>
      <p:sp>
        <p:nvSpPr>
          <p:cNvPr id="6" name="Slide Number Placeholder 5"/>
          <p:cNvSpPr>
            <a:spLocks noGrp="1"/>
          </p:cNvSpPr>
          <p:nvPr>
            <p:ph type="sldNum" sz="quarter" idx="12"/>
          </p:nvPr>
        </p:nvSpPr>
        <p:spPr/>
        <p:txBody>
          <a:bodyPr vert="horz" lIns="91440" tIns="45720" rIns="91440" bIns="45720" rtlCol="0" anchor="ctr"/>
          <a:lstStyle/>
          <a:p>
            <a:fld id="{C7724887-2C01-49DC-B385-32FF2D40A85F}" type="slidenum">
              <a:rPr lang="en-US" b="1">
                <a:solidFill>
                  <a:srgbClr val="006600"/>
                </a:solidFill>
              </a:rPr>
              <a:pPr/>
              <a:t>24</a:t>
            </a:fld>
            <a:endParaRPr lang="en-US" b="1" dirty="0">
              <a:solidFill>
                <a:srgbClr val="006600"/>
              </a:solidFill>
            </a:endParaRPr>
          </a:p>
        </p:txBody>
      </p:sp>
      <p:pic>
        <p:nvPicPr>
          <p:cNvPr id="23" name="Picture 22">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26" name="TextBox 25">
            <a:extLst>
              <a:ext uri="{FF2B5EF4-FFF2-40B4-BE49-F238E27FC236}">
                <a16:creationId xmlns:a16="http://schemas.microsoft.com/office/drawing/2014/main" id="{E26A1427-911E-EF72-2C16-7E57D8EA865C}"/>
              </a:ext>
            </a:extLst>
          </p:cNvPr>
          <p:cNvSpPr txBox="1"/>
          <p:nvPr/>
        </p:nvSpPr>
        <p:spPr>
          <a:xfrm>
            <a:off x="201167" y="2203704"/>
            <a:ext cx="4157473" cy="646331"/>
          </a:xfrm>
          <a:prstGeom prst="rect">
            <a:avLst/>
          </a:prstGeom>
          <a:noFill/>
        </p:spPr>
        <p:txBody>
          <a:bodyPr wrap="square" rtlCol="0">
            <a:spAutoFit/>
          </a:bodyPr>
          <a:lstStyle/>
          <a:p>
            <a:r>
              <a:rPr lang="en-US" sz="1600" b="1" kern="100" smtClean="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ĐỘ TRỒI LƯỠI CƯA 125mm</a:t>
            </a:r>
            <a:endPar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endParaRP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125mm saw blade out of table height</a:t>
            </a:r>
          </a:p>
          <a:p>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A777AEE7-073B-F382-2A5F-F7AE4B38EC1B}"/>
              </a:ext>
            </a:extLst>
          </p:cNvPr>
          <p:cNvGraphicFramePr>
            <a:graphicFrameLocks noGrp="1"/>
          </p:cNvGraphicFramePr>
          <p:nvPr>
            <p:extLst>
              <p:ext uri="{D42A27DB-BD31-4B8C-83A1-F6EECF244321}">
                <p14:modId xmlns:p14="http://schemas.microsoft.com/office/powerpoint/2010/main" val="321020498"/>
              </p:ext>
            </p:extLst>
          </p:nvPr>
        </p:nvGraphicFramePr>
        <p:xfrm>
          <a:off x="309853" y="3578852"/>
          <a:ext cx="5718692" cy="3063256"/>
        </p:xfrm>
        <a:graphic>
          <a:graphicData uri="http://schemas.openxmlformats.org/drawingml/2006/table">
            <a:tbl>
              <a:tblPr bandRow="1">
                <a:tableStyleId>{7E9639D4-E3E2-4D34-9284-5A2195B3D0D7}</a:tableStyleId>
              </a:tblPr>
              <a:tblGrid>
                <a:gridCol w="1121522">
                  <a:extLst>
                    <a:ext uri="{9D8B030D-6E8A-4147-A177-3AD203B41FA5}">
                      <a16:colId xmlns:a16="http://schemas.microsoft.com/office/drawing/2014/main" val="2789679717"/>
                    </a:ext>
                  </a:extLst>
                </a:gridCol>
                <a:gridCol w="1143641">
                  <a:extLst>
                    <a:ext uri="{9D8B030D-6E8A-4147-A177-3AD203B41FA5}">
                      <a16:colId xmlns:a16="http://schemas.microsoft.com/office/drawing/2014/main" val="1004352861"/>
                    </a:ext>
                  </a:extLst>
                </a:gridCol>
                <a:gridCol w="813745">
                  <a:extLst>
                    <a:ext uri="{9D8B030D-6E8A-4147-A177-3AD203B41FA5}">
                      <a16:colId xmlns:a16="http://schemas.microsoft.com/office/drawing/2014/main" val="818998682"/>
                    </a:ext>
                  </a:extLst>
                </a:gridCol>
                <a:gridCol w="828624">
                  <a:extLst>
                    <a:ext uri="{9D8B030D-6E8A-4147-A177-3AD203B41FA5}">
                      <a16:colId xmlns:a16="http://schemas.microsoft.com/office/drawing/2014/main" val="70742874"/>
                    </a:ext>
                  </a:extLst>
                </a:gridCol>
                <a:gridCol w="910584">
                  <a:extLst>
                    <a:ext uri="{9D8B030D-6E8A-4147-A177-3AD203B41FA5}">
                      <a16:colId xmlns:a16="http://schemas.microsoft.com/office/drawing/2014/main" val="2065470722"/>
                    </a:ext>
                  </a:extLst>
                </a:gridCol>
                <a:gridCol w="900576">
                  <a:extLst>
                    <a:ext uri="{9D8B030D-6E8A-4147-A177-3AD203B41FA5}">
                      <a16:colId xmlns:a16="http://schemas.microsoft.com/office/drawing/2014/main" val="2492185081"/>
                    </a:ext>
                  </a:extLst>
                </a:gridCol>
              </a:tblGrid>
              <a:tr h="187450">
                <a:tc>
                  <a:txBody>
                    <a:bodyPr/>
                    <a:lstStyle/>
                    <a:p>
                      <a:r>
                        <a:rPr lang="en-US" sz="850" b="1" dirty="0" err="1">
                          <a:latin typeface="+mn-lt"/>
                          <a:ea typeface="Cascadia Code" panose="020B0609020000020004" pitchFamily="49" charset="0"/>
                          <a:cs typeface="Times New Roman" panose="02020603050405020304" pitchFamily="18" charset="0"/>
                        </a:rPr>
                        <a:t>Chiều</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dài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cắt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tối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đa</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Max. cutting length</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3280 mm</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Bàn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tải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phôi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load table </a:t>
                      </a: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 </a:t>
                      </a:r>
                      <a:r>
                        <a:rPr lang="en-US" sz="850" b="1" dirty="0" err="1">
                          <a:latin typeface="+mn-lt"/>
                          <a:ea typeface="Cascadia Code" panose="020B0609020000020004" pitchFamily="49" charset="0"/>
                          <a:cs typeface="Times New Roman" panose="02020603050405020304" pitchFamily="18" charset="0"/>
                        </a:rPr>
                        <a:t>tấm</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905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04806">
                <a:tc>
                  <a:txBody>
                    <a:bodyPr/>
                    <a:lstStyle/>
                    <a:p>
                      <a:r>
                        <a:rPr lang="en-US" sz="850" b="1" dirty="0" err="1">
                          <a:latin typeface="+mn-lt"/>
                          <a:ea typeface="Cascadia Code" panose="020B0609020000020004" pitchFamily="49" charset="0"/>
                          <a:cs typeface="Times New Roman" panose="02020603050405020304" pitchFamily="18" charset="0"/>
                        </a:rPr>
                        <a:t>Chiều</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rộng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cắt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tối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đa</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Max cutting width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3280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quạt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của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bàn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đệm</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khí</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Blower power of air floating table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2.2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1745432"/>
                  </a:ext>
                </a:extLst>
              </a:tr>
              <a:tr h="407216">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Độ trồi lưỡi cưa tối đa</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Max. height of blade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100 mm</a:t>
                      </a:r>
                    </a:p>
                    <a:p>
                      <a:pPr marL="0" marR="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a:t>
                      </a:r>
                      <a:r>
                        <a:rPr lang="en-US" sz="850" b="1" dirty="0" err="1">
                          <a:latin typeface="+mn-lt"/>
                          <a:ea typeface="Cascadia Code" panose="020B0609020000020004" pitchFamily="49" charset="0"/>
                          <a:cs typeface="Times New Roman" panose="02020603050405020304" pitchFamily="18" charset="0"/>
                        </a:rPr>
                        <a:t>nâng</a:t>
                      </a:r>
                      <a:r>
                        <a:rPr lang="en-US" sz="850" b="1" baseline="0" dirty="0">
                          <a:latin typeface="+mn-lt"/>
                          <a:ea typeface="Cascadia Code" panose="020B0609020000020004" pitchFamily="49" charset="0"/>
                          <a:cs typeface="Times New Roman" panose="02020603050405020304" pitchFamily="18" charset="0"/>
                        </a:rPr>
                        <a:t> </a:t>
                      </a:r>
                      <a:r>
                        <a:rPr lang="en-US" sz="850" b="1" baseline="0" dirty="0" err="1">
                          <a:latin typeface="+mn-lt"/>
                          <a:ea typeface="Cascadia Code" panose="020B0609020000020004" pitchFamily="49" charset="0"/>
                          <a:cs typeface="Times New Roman" panose="02020603050405020304" pitchFamily="18" charset="0"/>
                        </a:rPr>
                        <a:t>thông</a:t>
                      </a:r>
                      <a:r>
                        <a:rPr lang="en-US" sz="850" b="1" baseline="0" dirty="0">
                          <a:latin typeface="+mn-lt"/>
                          <a:ea typeface="Cascadia Code" panose="020B0609020000020004" pitchFamily="49" charset="0"/>
                          <a:cs typeface="Times New Roman" panose="02020603050405020304" pitchFamily="18" charset="0"/>
                        </a:rPr>
                        <a:t> minh)</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Áp</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khí</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nén</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pressure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6 bar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7980107"/>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chính</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34" rtl="0" eaLnBrk="1" fontAlgn="auto" latinLnBrk="0" hangingPunct="1">
                        <a:lnSpc>
                          <a:spcPct val="100000"/>
                        </a:lnSpc>
                        <a:spcBef>
                          <a:spcPts val="0"/>
                        </a:spcBef>
                        <a:spcAft>
                          <a:spcPts val="0"/>
                        </a:spcAft>
                        <a:buClrTx/>
                        <a:buSzTx/>
                        <a:buFontTx/>
                        <a:buNone/>
                        <a:tabLst/>
                        <a:defRPr/>
                      </a:pPr>
                      <a:r>
                        <a:rPr lang="en-US" sz="850" b="1" dirty="0">
                          <a:latin typeface="+mn-lt"/>
                          <a:ea typeface="Cascadia Code" panose="020B0609020000020004" pitchFamily="49" charset="0"/>
                          <a:cs typeface="Times New Roman" panose="02020603050405020304" pitchFamily="18" charset="0"/>
                        </a:rPr>
                        <a:t>Main saw blade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400x4.4x75x72Tx140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Lưu lượng khí nén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Air capacity</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150 L/min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4978724"/>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mồi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Scoring saw blade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160x4.4/5.4x45x24T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Tốc</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độ</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hút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bụi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nhỏ</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nhất</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Min. speed of dust collection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26 m/sec</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152951"/>
                  </a:ext>
                </a:extLst>
              </a:tr>
              <a:tr h="407216">
                <a:tc>
                  <a:txBody>
                    <a:bodyPr/>
                    <a:lstStyle/>
                    <a:p>
                      <a:pPr marL="0" algn="l" defTabSz="914434" rtl="0" eaLnBrk="1" latinLnBrk="0" hangingPunct="1"/>
                      <a:r>
                        <a:rPr lang="vi-VN"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Tốc độ tiến của bộ cưa</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Forward speed of saw carriage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5-100 m/min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Đường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kính</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họng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hút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bụi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Diameter of dust collecting holes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200x2pcs/100x2pcs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3160917"/>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chính</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Motor power of main saw shaft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18.5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Diện</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tích</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lắp</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đặt</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Floor area</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5500x6500 mm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857572"/>
                  </a:ext>
                </a:extLst>
              </a:tr>
              <a:tr h="297333">
                <a:tc>
                  <a:txBody>
                    <a:bodyPr/>
                    <a:lstStyle/>
                    <a:p>
                      <a:r>
                        <a:rPr lang="en-US" sz="850" b="1" dirty="0" err="1">
                          <a:latin typeface="+mn-lt"/>
                          <a:ea typeface="Cascadia Code" panose="020B0609020000020004" pitchFamily="49" charset="0"/>
                          <a:cs typeface="Times New Roman" panose="02020603050405020304" pitchFamily="18" charset="0"/>
                        </a:rPr>
                        <a:t>Công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suất</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lưỡi</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cưa</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mồi</a:t>
                      </a:r>
                      <a:r>
                        <a:rPr lang="en-US" sz="850" b="1" dirty="0">
                          <a:latin typeface="+mn-lt"/>
                          <a:ea typeface="Cascadia Code" panose="020B0609020000020004" pitchFamily="49" charset="0"/>
                          <a:cs typeface="Times New Roman" panose="02020603050405020304" pitchFamily="18" charset="0"/>
                        </a:rPr>
                        <a:t>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Motor power of scoring saw shaft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a:latin typeface="+mn-lt"/>
                          <a:ea typeface="Cascadia Code" panose="020B0609020000020004" pitchFamily="49" charset="0"/>
                          <a:cs typeface="Times New Roman" panose="02020603050405020304" pitchFamily="18" charset="0"/>
                        </a:rPr>
                        <a:t>2.2 </a:t>
                      </a:r>
                      <a:r>
                        <a:rPr lang="en-US" sz="850" b="1" smtClean="0">
                          <a:latin typeface="+mn-lt"/>
                          <a:ea typeface="Cascadia Code" panose="020B0609020000020004" pitchFamily="49" charset="0"/>
                          <a:cs typeface="Times New Roman" panose="02020603050405020304" pitchFamily="18" charset="0"/>
                        </a:rPr>
                        <a:t>kW</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err="1">
                          <a:latin typeface="+mn-lt"/>
                          <a:ea typeface="Cascadia Code" panose="020B0609020000020004" pitchFamily="49" charset="0"/>
                          <a:cs typeface="Times New Roman" panose="02020603050405020304" pitchFamily="18" charset="0"/>
                        </a:rPr>
                        <a:t>Trọng</a:t>
                      </a:r>
                      <a:r>
                        <a:rPr lang="en-US" sz="850" b="1" dirty="0">
                          <a:latin typeface="+mn-lt"/>
                          <a:ea typeface="Cascadia Code" panose="020B0609020000020004" pitchFamily="49" charset="0"/>
                          <a:cs typeface="Times New Roman" panose="02020603050405020304" pitchFamily="18" charset="0"/>
                        </a:rPr>
                        <a:t> </a:t>
                      </a:r>
                      <a:r>
                        <a:rPr lang="en-US" sz="850" b="1" dirty="0" err="1">
                          <a:latin typeface="+mn-lt"/>
                          <a:ea typeface="Cascadia Code" panose="020B0609020000020004" pitchFamily="49" charset="0"/>
                          <a:cs typeface="Times New Roman" panose="02020603050405020304" pitchFamily="18" charset="0"/>
                        </a:rPr>
                        <a:t>lượng</a:t>
                      </a:r>
                      <a:endParaRPr lang="en-US" sz="850" b="1" dirty="0">
                        <a:latin typeface="+mn-lt"/>
                        <a:ea typeface="Cascadia Code" panose="020B0609020000020004" pitchFamily="49" charset="0"/>
                        <a:cs typeface="Times New Roman" panose="02020603050405020304" pitchFamily="18"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dirty="0">
                          <a:latin typeface="+mn-lt"/>
                          <a:ea typeface="Cascadia Code" panose="020B0609020000020004" pitchFamily="49" charset="0"/>
                          <a:cs typeface="Times New Roman" panose="02020603050405020304" pitchFamily="18"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mn-lt"/>
                          <a:ea typeface="Cascadia Code" panose="020B0609020000020004" pitchFamily="49" charset="0"/>
                          <a:cs typeface="Times New Roman" panose="02020603050405020304" pitchFamily="18" charset="0"/>
                        </a:rPr>
                        <a:t>6000 </a:t>
                      </a:r>
                      <a:r>
                        <a:rPr lang="en-US" sz="850" b="1" dirty="0">
                          <a:latin typeface="+mn-lt"/>
                          <a:ea typeface="Cascadia Code" panose="020B0609020000020004" pitchFamily="49" charset="0"/>
                          <a:cs typeface="Times New Roman" panose="02020603050405020304" pitchFamily="18" charset="0"/>
                        </a:rPr>
                        <a:t>kg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1716104"/>
                  </a:ext>
                </a:extLst>
              </a:tr>
            </a:tbl>
          </a:graphicData>
        </a:graphic>
      </p:graphicFrame>
      <p:sp>
        <p:nvSpPr>
          <p:cNvPr id="16" name="TextBox 45">
            <a:extLst>
              <a:ext uri="{FF2B5EF4-FFF2-40B4-BE49-F238E27FC236}">
                <a16:creationId xmlns:a16="http://schemas.microsoft.com/office/drawing/2014/main" id="{5CFC2755-55FB-CB30-A54D-8CE8A2201ED2}"/>
              </a:ext>
            </a:extLst>
          </p:cNvPr>
          <p:cNvSpPr txBox="1"/>
          <p:nvPr/>
        </p:nvSpPr>
        <p:spPr>
          <a:xfrm>
            <a:off x="3532706" y="3300638"/>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17" name="TextBox 16">
            <a:extLst>
              <a:ext uri="{FF2B5EF4-FFF2-40B4-BE49-F238E27FC236}">
                <a16:creationId xmlns:a16="http://schemas.microsoft.com/office/drawing/2014/main" id="{BB699906-A749-F307-96F2-12DE45D81CE2}"/>
              </a:ext>
            </a:extLst>
          </p:cNvPr>
          <p:cNvSpPr txBox="1"/>
          <p:nvPr/>
        </p:nvSpPr>
        <p:spPr>
          <a:xfrm>
            <a:off x="201167" y="2656452"/>
            <a:ext cx="3913633" cy="838691"/>
          </a:xfrm>
          <a:prstGeom prst="rect">
            <a:avLst/>
          </a:prstGeom>
          <a:noFill/>
        </p:spPr>
        <p:txBody>
          <a:bodyPr wrap="square" rtlCol="0">
            <a:spAutoFit/>
          </a:bodyPr>
          <a:lstStyle/>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Vận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hành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thông</a:t>
            </a:r>
            <a:r>
              <a:rPr lang="en-US" sz="1125" b="1" dirty="0">
                <a:latin typeface="Calibri" panose="020F0502020204030204" pitchFamily="34" charset="0"/>
                <a:ea typeface="Cascadia Code" panose="020B0609020000020004" pitchFamily="49" charset="0"/>
                <a:cs typeface="Calibri" panose="020F0502020204030204" pitchFamily="34" charset="0"/>
              </a:rPr>
              <a:t> minh </a:t>
            </a:r>
            <a:r>
              <a:rPr lang="en-US" sz="1125" b="1" dirty="0" err="1">
                <a:latin typeface="Calibri" panose="020F0502020204030204" pitchFamily="34" charset="0"/>
                <a:ea typeface="Cascadia Code" panose="020B0609020000020004" pitchFamily="49" charset="0"/>
                <a:cs typeface="Calibri" panose="020F0502020204030204" pitchFamily="34" charset="0"/>
              </a:rPr>
              <a:t>điều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khiển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bằng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máy</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tính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nghệ</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a:t>
            </a:r>
          </a:p>
          <a:p>
            <a:r>
              <a:rPr lang="en-US" sz="1125" b="1" smtClean="0">
                <a:latin typeface="Calibri" panose="020F0502020204030204" pitchFamily="34" charset="0"/>
                <a:ea typeface="Cascadia Code" panose="020B0609020000020004" pitchFamily="49" charset="0"/>
                <a:cs typeface="Calibri" panose="020F0502020204030204" pitchFamily="34" charset="0"/>
              </a:rPr>
              <a:t>Tiết kiệm nhân công, </a:t>
            </a:r>
            <a:r>
              <a:rPr lang="en-US" sz="1125" b="1" dirty="0" err="1">
                <a:latin typeface="Calibri" panose="020F0502020204030204" pitchFamily="34" charset="0"/>
                <a:ea typeface="Cascadia Code" panose="020B0609020000020004" pitchFamily="49" charset="0"/>
                <a:cs typeface="Calibri" panose="020F0502020204030204" pitchFamily="34" charset="0"/>
              </a:rPr>
              <a:t>nâng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cao</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hiệu</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quả</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làm</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việc</a:t>
            </a:r>
            <a:r>
              <a:rPr lang="en-US" sz="1125" b="1" dirty="0">
                <a:latin typeface="Calibri" panose="020F0502020204030204" pitchFamily="34" charset="0"/>
                <a:ea typeface="Cascadia Code" panose="020B0609020000020004" pitchFamily="49" charset="0"/>
                <a:cs typeface="Calibri" panose="020F0502020204030204" pitchFamily="34" charset="0"/>
              </a:rPr>
              <a:t>.</a:t>
            </a:r>
            <a:endParaRPr lang="en-US" altLang="en-US" sz="1125" b="1" dirty="0">
              <a:latin typeface="Calibri" panose="020F0502020204030204" pitchFamily="34" charset="0"/>
              <a:ea typeface="Cascadia Code" panose="020B0609020000020004" pitchFamily="49" charset="0"/>
              <a:cs typeface="Calibri" panose="020F0502020204030204" pitchFamily="34" charset="0"/>
            </a:endParaRPr>
          </a:p>
          <a:p>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r>
              <a:rPr lang="en-US" sz="1000" kern="100" dirty="0">
                <a:solidFill>
                  <a:srgbClr val="000000"/>
                </a:solidFill>
                <a:ea typeface="Calibri" panose="020F0502020204030204" pitchFamily="34" charset="0"/>
              </a:rPr>
              <a:t>Technological computer intelligent operation.</a:t>
            </a:r>
          </a:p>
          <a:p>
            <a:r>
              <a:rPr lang="en-US" sz="1000" kern="100">
                <a:solidFill>
                  <a:srgbClr val="000000"/>
                </a:solidFill>
                <a:ea typeface="Calibri" panose="020F0502020204030204" pitchFamily="34" charset="0"/>
              </a:rPr>
              <a:t>Human </a:t>
            </a:r>
            <a:r>
              <a:rPr lang="en-US" sz="1000" kern="100" smtClean="0">
                <a:solidFill>
                  <a:srgbClr val="000000"/>
                </a:solidFill>
                <a:ea typeface="Calibri" panose="020F0502020204030204" pitchFamily="34" charset="0"/>
              </a:rPr>
              <a:t>liberation, more </a:t>
            </a:r>
            <a:r>
              <a:rPr lang="en-US" sz="1000" kern="100" dirty="0">
                <a:solidFill>
                  <a:srgbClr val="000000"/>
                </a:solidFill>
                <a:ea typeface="Calibri" panose="020F0502020204030204" pitchFamily="34" charset="0"/>
              </a:rPr>
              <a:t>efficient.</a:t>
            </a:r>
          </a:p>
        </p:txBody>
      </p:sp>
      <p:pic>
        <p:nvPicPr>
          <p:cNvPr id="21" name="Picture 20">
            <a:extLst>
              <a:ext uri="{FF2B5EF4-FFF2-40B4-BE49-F238E27FC236}">
                <a16:creationId xmlns:a16="http://schemas.microsoft.com/office/drawing/2014/main" id="{D1ED439C-9A81-1D2B-DF5F-CA0DE35E072D}"/>
              </a:ext>
            </a:extLst>
          </p:cNvPr>
          <p:cNvPicPr>
            <a:picLocks/>
          </p:cNvPicPr>
          <p:nvPr/>
        </p:nvPicPr>
        <p:blipFill rotWithShape="1">
          <a:blip r:embed="rId6"/>
          <a:srcRect l="1" r="1360"/>
          <a:stretch/>
        </p:blipFill>
        <p:spPr>
          <a:xfrm>
            <a:off x="265177" y="219456"/>
            <a:ext cx="1425600" cy="1874520"/>
          </a:xfrm>
          <a:prstGeom prst="rect">
            <a:avLst/>
          </a:prstGeom>
        </p:spPr>
      </p:pic>
    </p:spTree>
    <p:extLst>
      <p:ext uri="{BB962C8B-B14F-4D97-AF65-F5344CB8AC3E}">
        <p14:creationId xmlns:p14="http://schemas.microsoft.com/office/powerpoint/2010/main" val="1470485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084"/>
          <a:stretch/>
        </p:blipFill>
        <p:spPr>
          <a:xfrm>
            <a:off x="5878827" y="1101213"/>
            <a:ext cx="6259131" cy="4910967"/>
          </a:xfrm>
          <a:prstGeom prst="rect">
            <a:avLst/>
          </a:prstGeom>
        </p:spPr>
      </p:pic>
      <p:pic>
        <p:nvPicPr>
          <p:cNvPr id="3" name="Hình ảnh 2">
            <a:extLst>
              <a:ext uri="{FF2B5EF4-FFF2-40B4-BE49-F238E27FC236}">
                <a16:creationId xmlns:a16="http://schemas.microsoft.com/office/drawing/2014/main" id="{7D11F9E6-B4E7-4A3A-C50A-7A0A78E01FEF}"/>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GK3</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(3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gia</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công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(3 processes) </a:t>
            </a:r>
          </a:p>
        </p:txBody>
      </p:sp>
      <p:sp>
        <p:nvSpPr>
          <p:cNvPr id="7" name="Slide Number Placeholder 6"/>
          <p:cNvSpPr>
            <a:spLocks noGrp="1"/>
          </p:cNvSpPr>
          <p:nvPr>
            <p:ph type="sldNum" sz="quarter" idx="12"/>
          </p:nvPr>
        </p:nvSpPr>
        <p:spPr/>
        <p:txBody>
          <a:bodyPr vert="horz" lIns="91440" tIns="45720" rIns="91440" bIns="45720" rtlCol="0" anchor="ctr"/>
          <a:lstStyle/>
          <a:p>
            <a:r>
              <a:rPr lang="en-GB">
                <a:solidFill>
                  <a:srgbClr val="006600"/>
                </a:solidFill>
              </a:rPr>
              <a:t>3</a:t>
            </a:r>
            <a:endParaRPr lang="en-US" b="1" dirty="0">
              <a:solidFill>
                <a:srgbClr val="006600"/>
              </a:solidFill>
            </a:endParaRPr>
          </a:p>
        </p:txBody>
      </p:sp>
      <p:pic>
        <p:nvPicPr>
          <p:cNvPr id="17" name="Picture 16">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3" name="TextBox 12">
            <a:extLst>
              <a:ext uri="{FF2B5EF4-FFF2-40B4-BE49-F238E27FC236}">
                <a16:creationId xmlns:a16="http://schemas.microsoft.com/office/drawing/2014/main" id="{E26A1427-911E-EF72-2C16-7E57D8EA865C}"/>
              </a:ext>
            </a:extLst>
          </p:cNvPr>
          <p:cNvSpPr txBox="1"/>
          <p:nvPr/>
        </p:nvSpPr>
        <p:spPr>
          <a:xfrm>
            <a:off x="201167" y="2203704"/>
            <a:ext cx="535381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CẤP PHÔI 1 BÊN, GIA CÔNG LUÂN PHIÊN</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Unique feeding once molding </a:t>
            </a:r>
          </a:p>
        </p:txBody>
      </p:sp>
      <p:sp>
        <p:nvSpPr>
          <p:cNvPr id="18"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19"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1516878010"/>
              </p:ext>
            </p:extLst>
          </p:nvPr>
        </p:nvGraphicFramePr>
        <p:xfrm>
          <a:off x="301649" y="3091658"/>
          <a:ext cx="5672431" cy="283420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u="none" noProof="1">
                          <a:effectLst/>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u="none" noProof="1">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effectLst/>
                          <a:latin typeface="Calibri" panose="020F0502020204030204" pitchFamily="34" charset="0"/>
                          <a:ea typeface="Cascadia Code" panose="020B0609020000020004" pitchFamily="49" charset="0"/>
                          <a:cs typeface="Calibri" panose="020F0502020204030204" pitchFamily="34" charset="0"/>
                        </a:rPr>
                        <a:t>2480x1240 </a:t>
                      </a:r>
                      <a:r>
                        <a:rPr lang="en-US" sz="850" b="1" u="none" noProof="1">
                          <a:effectLst/>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u="none" noProof="1">
                          <a:latin typeface="Calibri" panose="020F0502020204030204" pitchFamily="34" charset="0"/>
                          <a:ea typeface="Cascadia Code" panose="020B0609020000020004" pitchFamily="49" charset="0"/>
                          <a:cs typeface="Calibri" panose="020F0502020204030204" pitchFamily="34" charset="0"/>
                        </a:rPr>
                        <a:t>rpm</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60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cao cấp)</a:t>
                      </a:r>
                      <a:endParaRPr lang="en-US" sz="850" b="1" u="none" smtClean="0">
                        <a:effectLst/>
                        <a:latin typeface="Calibri" panose="020F0502020204030204" pitchFamily="34" charset="0"/>
                        <a:ea typeface="Cascadia Code" panose="020B0609020000020004" pitchFamily="49" charset="0"/>
                        <a:cs typeface="Calibri" panose="020F0502020204030204" pitchFamily="34" charset="0"/>
                      </a:endParaRPr>
                    </a:p>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40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tiêu chuẩn)</a:t>
                      </a:r>
                      <a:endParaRPr lang="en-US" sz="850" b="1" u="none" dirty="0">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3</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Kích</a:t>
                      </a:r>
                      <a:r>
                        <a:rPr lang="en-US" sz="850" b="1" u="none"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3150x2500x2150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15-25 </a:t>
                      </a:r>
                      <a:r>
                        <a:rPr lang="en-US" sz="850" b="1" u="none"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2300 </a:t>
                      </a:r>
                      <a:r>
                        <a:rPr lang="en-US" sz="850" b="1" u="none"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vi-VN" sz="850" b="1" u="none"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u="none"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Total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34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pPr marL="0" algn="l" defTabSz="914434" rtl="0" eaLnBrk="1" latinLnBrk="0" hangingPunct="1"/>
                      <a:endParaRPr lang="en-US" sz="850" b="1" u="sng"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sng"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sng"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Tree>
    <p:extLst>
      <p:ext uri="{BB962C8B-B14F-4D97-AF65-F5344CB8AC3E}">
        <p14:creationId xmlns:p14="http://schemas.microsoft.com/office/powerpoint/2010/main" val="891054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90"/>
          <a:stretch/>
        </p:blipFill>
        <p:spPr>
          <a:xfrm>
            <a:off x="6088380" y="1037867"/>
            <a:ext cx="6015931" cy="5070193"/>
          </a:xfrm>
          <a:prstGeom prst="rect">
            <a:avLst/>
          </a:prstGeom>
        </p:spPr>
      </p:pic>
      <p:pic>
        <p:nvPicPr>
          <p:cNvPr id="3" name="Hình ảnh 2">
            <a:extLst>
              <a:ext uri="{FF2B5EF4-FFF2-40B4-BE49-F238E27FC236}">
                <a16:creationId xmlns:a16="http://schemas.microsoft.com/office/drawing/2014/main" id="{BF6EFD70-BE52-B69A-0A4E-0E9364577621}"/>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GK5</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(4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gia</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công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(Four processes) </a:t>
            </a:r>
          </a:p>
        </p:txBody>
      </p:sp>
      <p:sp>
        <p:nvSpPr>
          <p:cNvPr id="7" name="Slide Number Placeholder 6"/>
          <p:cNvSpPr>
            <a:spLocks noGrp="1"/>
          </p:cNvSpPr>
          <p:nvPr>
            <p:ph type="sldNum" sz="quarter" idx="12"/>
          </p:nvPr>
        </p:nvSpPr>
        <p:spPr/>
        <p:txBody>
          <a:bodyPr vert="horz" lIns="91440" tIns="45720" rIns="91440" bIns="45720" rtlCol="0" anchor="ctr"/>
          <a:lstStyle/>
          <a:p>
            <a:r>
              <a:rPr lang="en-GB" b="1" smtClean="0">
                <a:solidFill>
                  <a:srgbClr val="006600"/>
                </a:solidFill>
              </a:rPr>
              <a:t>4</a:t>
            </a:r>
            <a:endParaRPr lang="en-US" b="1" dirty="0">
              <a:solidFill>
                <a:srgbClr val="006600"/>
              </a:solidFill>
            </a:endParaRPr>
          </a:p>
        </p:txBody>
      </p:sp>
      <p:pic>
        <p:nvPicPr>
          <p:cNvPr id="18" name="Picture 17">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9" name="TextBox 18">
            <a:extLst>
              <a:ext uri="{FF2B5EF4-FFF2-40B4-BE49-F238E27FC236}">
                <a16:creationId xmlns:a16="http://schemas.microsoft.com/office/drawing/2014/main" id="{E26A1427-911E-EF72-2C16-7E57D8EA865C}"/>
              </a:ext>
            </a:extLst>
          </p:cNvPr>
          <p:cNvSpPr txBox="1"/>
          <p:nvPr/>
        </p:nvSpPr>
        <p:spPr>
          <a:xfrm>
            <a:off x="201167" y="2203704"/>
            <a:ext cx="568909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NHIỀU ĐẦU </a:t>
            </a:r>
            <a:r>
              <a:rPr lang="vi-VN"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CÔNG</a:t>
            </a:r>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ĐỒNG THỜI </a:t>
            </a:r>
          </a:p>
          <a:p>
            <a:r>
              <a:rPr lang="vi-VN" sz="1000" b="1" dirty="0" smtClean="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Mu</a:t>
            </a:r>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l</a:t>
            </a:r>
            <a:r>
              <a:rPr lang="vi-VN" sz="1000" b="1" dirty="0" smtClean="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tiple </a:t>
            </a:r>
            <a:r>
              <a:rPr lang="vi-VN"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processes, one step at a time</a:t>
            </a:r>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17" name="TextBox 16">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sp>
        <p:nvSpPr>
          <p:cNvPr id="16"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0"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3302481575"/>
              </p:ext>
            </p:extLst>
          </p:nvPr>
        </p:nvGraphicFramePr>
        <p:xfrm>
          <a:off x="301649" y="3091658"/>
          <a:ext cx="5672431" cy="296374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u="none"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2480x1240 </a:t>
                      </a:r>
                      <a:r>
                        <a:rPr lang="en-US" sz="850" b="1" u="none"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u="none" noProof="1">
                          <a:latin typeface="Calibri" panose="020F0502020204030204" pitchFamily="34" charset="0"/>
                          <a:ea typeface="Cascadia Code" panose="020B0609020000020004" pitchFamily="49" charset="0"/>
                          <a:cs typeface="Calibri" panose="020F0502020204030204" pitchFamily="34" charset="0"/>
                        </a:rPr>
                        <a:t>rpm</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smtClean="0">
                          <a:latin typeface="Calibri" panose="020F0502020204030204" pitchFamily="34" charset="0"/>
                          <a:ea typeface="Cascadia Code" panose="020B0609020000020004" pitchFamily="49" charset="0"/>
                          <a:cs typeface="Calibri" panose="020F0502020204030204" pitchFamily="34" charset="0"/>
                        </a:rPr>
                        <a:t>60 m/min (bản</a:t>
                      </a:r>
                      <a:r>
                        <a:rPr lang="en-US" sz="850" b="1" u="none" baseline="0" smtClean="0">
                          <a:latin typeface="Calibri" panose="020F0502020204030204" pitchFamily="34" charset="0"/>
                          <a:ea typeface="Cascadia Code" panose="020B0609020000020004" pitchFamily="49" charset="0"/>
                          <a:cs typeface="Calibri" panose="020F0502020204030204" pitchFamily="34" charset="0"/>
                        </a:rPr>
                        <a:t> cao cấp)</a:t>
                      </a:r>
                      <a:endParaRPr lang="en-US" sz="850" b="1" u="none" smtClean="0">
                        <a:latin typeface="Calibri" panose="020F0502020204030204" pitchFamily="34" charset="0"/>
                        <a:ea typeface="Cascadia Code" panose="020B0609020000020004" pitchFamily="49" charset="0"/>
                        <a:cs typeface="Calibri" panose="020F0502020204030204" pitchFamily="34" charset="0"/>
                      </a:endParaRPr>
                    </a:p>
                    <a:p>
                      <a:r>
                        <a:rPr lang="en-US" sz="850" b="1" u="none" smtClean="0">
                          <a:latin typeface="Calibri" panose="020F0502020204030204" pitchFamily="34" charset="0"/>
                          <a:ea typeface="Cascadia Code" panose="020B0609020000020004" pitchFamily="49" charset="0"/>
                          <a:cs typeface="Calibri" panose="020F0502020204030204" pitchFamily="34" charset="0"/>
                        </a:rPr>
                        <a:t>40 m/min (bản</a:t>
                      </a:r>
                      <a:r>
                        <a:rPr lang="en-US" sz="850" b="1" u="none" baseline="0" smtClean="0">
                          <a:latin typeface="Calibri" panose="020F0502020204030204" pitchFamily="34" charset="0"/>
                          <a:ea typeface="Cascadia Code" panose="020B0609020000020004" pitchFamily="49" charset="0"/>
                          <a:cs typeface="Calibri" panose="020F0502020204030204" pitchFamily="34" charset="0"/>
                        </a:rPr>
                        <a:t> tiêu chuẩn)</a:t>
                      </a:r>
                      <a:endParaRPr lang="en-US" sz="850" b="1" u="none"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4</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8-25 </a:t>
                      </a:r>
                      <a:r>
                        <a:rPr lang="en-US" sz="850" b="1" u="none"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Kích</a:t>
                      </a:r>
                      <a:r>
                        <a:rPr lang="en-US" sz="850" b="1" u="none"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3150x2500x2150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vi-VN" sz="850" b="1" u="none"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u="none"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2300 </a:t>
                      </a:r>
                      <a:r>
                        <a:rPr lang="en-US" sz="850" b="1" u="none"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Total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34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Tree>
    <p:extLst>
      <p:ext uri="{BB962C8B-B14F-4D97-AF65-F5344CB8AC3E}">
        <p14:creationId xmlns:p14="http://schemas.microsoft.com/office/powerpoint/2010/main" val="2770229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309" y="1327870"/>
            <a:ext cx="6075230" cy="4006130"/>
          </a:xfrm>
          <a:prstGeom prst="rect">
            <a:avLst/>
          </a:prstGeom>
        </p:spPr>
      </p:pic>
      <p:pic>
        <p:nvPicPr>
          <p:cNvPr id="3" name="Hình ảnh 2">
            <a:extLst>
              <a:ext uri="{FF2B5EF4-FFF2-40B4-BE49-F238E27FC236}">
                <a16:creationId xmlns:a16="http://schemas.microsoft.com/office/drawing/2014/main" id="{8C3E61E8-D3AB-ECDC-31E9-76E7CF0E319C}"/>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GK5</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a:latin typeface="Bahnschrift SemiBold" panose="020B0502040204020203" pitchFamily="34" charset="0"/>
                <a:ea typeface="Cascadia Code" panose="020B0609020000020004" pitchFamily="49" charset="0"/>
                <a:cs typeface="Cascadia Code" panose="020B0609020000020004" pitchFamily="49" charset="0"/>
              </a:rPr>
              <a:t> </a:t>
            </a:r>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(4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err="1">
                <a:latin typeface="Bahnschrift SemiBold" panose="020B0502040204020203" pitchFamily="34" charset="0"/>
                <a:ea typeface="Cascadia Code" panose="020B0609020000020004" pitchFamily="49" charset="0"/>
                <a:cs typeface="Cascadia Code" panose="020B0609020000020004" pitchFamily="49" charset="0"/>
              </a:rPr>
              <a:t>gia</a:t>
            </a:r>
            <a:r>
              <a:rPr lang="en-US" sz="1400">
                <a:latin typeface="Bahnschrift SemiBold" panose="020B0502040204020203" pitchFamily="34" charset="0"/>
                <a:ea typeface="Cascadia Code" panose="020B0609020000020004" pitchFamily="49" charset="0"/>
                <a:cs typeface="Cascadia Code" panose="020B0609020000020004" pitchFamily="49" charset="0"/>
              </a:rPr>
              <a:t> công + 2 </a:t>
            </a:r>
            <a:r>
              <a:rPr lang="en-US" sz="1400" smtClean="0">
                <a:latin typeface="Bahnschrift SemiBold" panose="020B0502040204020203" pitchFamily="34" charset="0"/>
                <a:ea typeface="Cascadia Code" panose="020B0609020000020004" pitchFamily="49" charset="0"/>
                <a:cs typeface="Cascadia Code" panose="020B0609020000020004" pitchFamily="49" charset="0"/>
              </a:rPr>
              <a:t>bàn)</a:t>
            </a:r>
            <a:endParaRPr lang="en-US" sz="1400" dirty="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(Double station </a:t>
            </a:r>
            <a:r>
              <a:rPr lang="en-US" sz="1000">
                <a:latin typeface="Bahnschrift SemiBold" panose="020B0502040204020203" pitchFamily="34" charset="0"/>
                <a:ea typeface="Cascadia Code" panose="020B0609020000020004" pitchFamily="49" charset="0"/>
                <a:cs typeface="Cascadia Code" panose="020B0609020000020004" pitchFamily="49" charset="0"/>
              </a:rPr>
              <a:t>four </a:t>
            </a:r>
            <a:r>
              <a:rPr lang="en-US" sz="1000" smtClean="0">
                <a:latin typeface="Bahnschrift SemiBold" panose="020B0502040204020203" pitchFamily="34" charset="0"/>
                <a:ea typeface="Cascadia Code" panose="020B0609020000020004" pitchFamily="49" charset="0"/>
                <a:cs typeface="Cascadia Code" panose="020B0609020000020004" pitchFamily="49" charset="0"/>
              </a:rPr>
              <a:t>processes) </a:t>
            </a:r>
            <a:endParaRPr lang="en-US" sz="1000" dirty="0">
              <a:latin typeface="Bahnschrift SemiBold" panose="020B0502040204020203" pitchFamily="34" charset="0"/>
              <a:ea typeface="Cascadia Code" panose="020B0609020000020004" pitchFamily="49" charset="0"/>
              <a:cs typeface="Cascadia Code" panose="020B0609020000020004" pitchFamily="49" charset="0"/>
            </a:endParaRPr>
          </a:p>
        </p:txBody>
      </p:sp>
      <p:sp>
        <p:nvSpPr>
          <p:cNvPr id="6" name="TextBox 5">
            <a:extLst>
              <a:ext uri="{FF2B5EF4-FFF2-40B4-BE49-F238E27FC236}">
                <a16:creationId xmlns:a16="http://schemas.microsoft.com/office/drawing/2014/main" id="{E26A1427-911E-EF72-2C16-7E57D8EA865C}"/>
              </a:ext>
            </a:extLst>
          </p:cNvPr>
          <p:cNvSpPr txBox="1"/>
          <p:nvPr/>
        </p:nvSpPr>
        <p:spPr>
          <a:xfrm>
            <a:off x="201167" y="2203704"/>
            <a:ext cx="535381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CẤP PHÔI 1 BÊN, GIA CÔNG LUÂN PHIÊN</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Unique feeding once molding </a:t>
            </a:r>
          </a:p>
        </p:txBody>
      </p:sp>
      <p:pic>
        <p:nvPicPr>
          <p:cNvPr id="18" name="Picture 17">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9" name="Slide Number Placeholder 6"/>
          <p:cNvSpPr>
            <a:spLocks noGrp="1"/>
          </p:cNvSpPr>
          <p:nvPr>
            <p:ph type="sldNum" sz="quarter" idx="12"/>
          </p:nvPr>
        </p:nvSpPr>
        <p:spPr/>
        <p:txBody>
          <a:bodyPr vert="horz" lIns="91440" tIns="45720" rIns="91440" bIns="45720" rtlCol="0" anchor="ctr"/>
          <a:lstStyle/>
          <a:p>
            <a:r>
              <a:rPr lang="en-GB" b="1" smtClean="0">
                <a:solidFill>
                  <a:srgbClr val="006600"/>
                </a:solidFill>
              </a:rPr>
              <a:t>5</a:t>
            </a:r>
            <a:endParaRPr lang="en-US" b="1" dirty="0">
              <a:solidFill>
                <a:srgbClr val="006600"/>
              </a:solidFill>
            </a:endParaRPr>
          </a:p>
        </p:txBody>
      </p:sp>
      <p:sp>
        <p:nvSpPr>
          <p:cNvPr id="15" name="TextBox 14">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sp>
        <p:nvSpPr>
          <p:cNvPr id="17"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1"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1696348017"/>
              </p:ext>
            </p:extLst>
          </p:nvPr>
        </p:nvGraphicFramePr>
        <p:xfrm>
          <a:off x="301649" y="3091658"/>
          <a:ext cx="5672431" cy="296374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u="none" noProof="1">
                          <a:effectLst/>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u="none" noProof="1">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effectLst/>
                          <a:latin typeface="Calibri" panose="020F0502020204030204" pitchFamily="34" charset="0"/>
                          <a:ea typeface="Cascadia Code" panose="020B0609020000020004" pitchFamily="49" charset="0"/>
                          <a:cs typeface="Calibri" panose="020F0502020204030204" pitchFamily="34" charset="0"/>
                        </a:rPr>
                        <a:t>2480x1240 </a:t>
                      </a:r>
                      <a:r>
                        <a:rPr lang="en-US" sz="850" b="1" u="none" noProof="1">
                          <a:effectLst/>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u="none" noProof="1">
                          <a:latin typeface="Calibri" panose="020F0502020204030204" pitchFamily="34" charset="0"/>
                          <a:ea typeface="Cascadia Code" panose="020B0609020000020004" pitchFamily="49" charset="0"/>
                          <a:cs typeface="Calibri" panose="020F0502020204030204" pitchFamily="34" charset="0"/>
                        </a:rPr>
                        <a:t>rpm</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effectLst/>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60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cao cấp)</a:t>
                      </a:r>
                      <a:endParaRPr lang="en-US" sz="850" b="1" u="none" smtClean="0">
                        <a:effectLst/>
                        <a:latin typeface="Calibri" panose="020F0502020204030204" pitchFamily="34" charset="0"/>
                        <a:ea typeface="Cascadia Code" panose="020B0609020000020004" pitchFamily="49" charset="0"/>
                        <a:cs typeface="Calibri" panose="020F0502020204030204" pitchFamily="34" charset="0"/>
                      </a:endParaRPr>
                    </a:p>
                    <a:p>
                      <a:r>
                        <a:rPr lang="en-US" sz="850" b="1" u="none" smtClean="0">
                          <a:effectLst/>
                          <a:latin typeface="Calibri" panose="020F0502020204030204" pitchFamily="34" charset="0"/>
                          <a:ea typeface="Cascadia Code" panose="020B0609020000020004" pitchFamily="49" charset="0"/>
                          <a:cs typeface="Calibri" panose="020F0502020204030204" pitchFamily="34" charset="0"/>
                        </a:rPr>
                        <a:t>40 m/min (bản</a:t>
                      </a:r>
                      <a:r>
                        <a:rPr lang="en-US" sz="850" b="1" u="none" baseline="0" smtClean="0">
                          <a:effectLst/>
                          <a:latin typeface="Calibri" panose="020F0502020204030204" pitchFamily="34" charset="0"/>
                          <a:ea typeface="Cascadia Code" panose="020B0609020000020004" pitchFamily="49" charset="0"/>
                          <a:cs typeface="Calibri" panose="020F0502020204030204" pitchFamily="34" charset="0"/>
                        </a:rPr>
                        <a:t> tiêu chuẩn)</a:t>
                      </a:r>
                      <a:endParaRPr lang="en-US" sz="850" b="1" u="none" dirty="0">
                        <a:effectLst/>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4</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u="none"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15-25 </a:t>
                      </a:r>
                      <a:r>
                        <a:rPr lang="en-US" sz="850" b="1" u="none"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Kích</a:t>
                      </a:r>
                      <a:r>
                        <a:rPr lang="en-US" sz="850" b="1" u="none"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6000x2500x2150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vi-VN" sz="850" b="1" u="none"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u="none"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a:t>
                      </a:r>
                      <a:r>
                        <a:rPr lang="en-US" sz="850" b="1" u="none" kern="1200" baseline="0" smtClean="0">
                          <a:solidFill>
                            <a:schemeClr val="tx1"/>
                          </a:solidFill>
                          <a:latin typeface="Calibri" panose="020F0502020204030204" pitchFamily="34" charset="0"/>
                          <a:ea typeface="Cascadia Code" panose="020B0609020000020004" pitchFamily="49" charset="0"/>
                          <a:cs typeface="Calibri" panose="020F0502020204030204" pitchFamily="34" charset="0"/>
                        </a:rPr>
                        <a:t> x 2</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u="none" noProof="1" smtClean="0">
                          <a:latin typeface="Calibri" panose="020F0502020204030204" pitchFamily="34" charset="0"/>
                          <a:ea typeface="Cascadia Code" panose="020B0609020000020004" pitchFamily="49" charset="0"/>
                          <a:cs typeface="Calibri" panose="020F0502020204030204" pitchFamily="34" charset="0"/>
                        </a:rPr>
                        <a:t>3500 </a:t>
                      </a:r>
                      <a:r>
                        <a:rPr lang="en-US" sz="850" b="1" u="none"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Total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34 </a:t>
                      </a:r>
                      <a:r>
                        <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Cữ định vị</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u="none"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Locate method</a:t>
                      </a:r>
                      <a:endParaRPr lang="en-US" sz="850" b="1" u="none"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u="none"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X3+Y3</a:t>
                      </a: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u="none"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u="none"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Tree>
    <p:extLst>
      <p:ext uri="{BB962C8B-B14F-4D97-AF65-F5344CB8AC3E}">
        <p14:creationId xmlns:p14="http://schemas.microsoft.com/office/powerpoint/2010/main" val="4003372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7022" r="1039" b="11061"/>
          <a:stretch/>
        </p:blipFill>
        <p:spPr>
          <a:xfrm>
            <a:off x="5864305" y="1091380"/>
            <a:ext cx="5671164" cy="3284562"/>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GK5L</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NESTING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dán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nhãn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tự</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động</a:t>
            </a:r>
            <a:endParaRPr lang="en-US" sz="1400" dirty="0">
              <a:latin typeface="Bahnschrift SemiBold" panose="020B0502040204020203" pitchFamily="34" charset="0"/>
              <a:ea typeface="Cascadia Code" panose="020B0609020000020004" pitchFamily="49" charset="0"/>
              <a:cs typeface="Cascadia Code" panose="020B0609020000020004" pitchFamily="49" charset="0"/>
            </a:endParaRP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(Automatic labeling) </a:t>
            </a:r>
          </a:p>
        </p:txBody>
      </p:sp>
      <p:sp>
        <p:nvSpPr>
          <p:cNvPr id="7" name="TextBox 6">
            <a:extLst>
              <a:ext uri="{FF2B5EF4-FFF2-40B4-BE49-F238E27FC236}">
                <a16:creationId xmlns:a16="http://schemas.microsoft.com/office/drawing/2014/main" id="{BB699906-A749-F307-96F2-12DE45D81CE2}"/>
              </a:ext>
            </a:extLst>
          </p:cNvPr>
          <p:cNvSpPr txBox="1"/>
          <p:nvPr/>
        </p:nvSpPr>
        <p:spPr>
          <a:xfrm>
            <a:off x="233717" y="2697480"/>
            <a:ext cx="5537163" cy="1142620"/>
          </a:xfrm>
          <a:prstGeom prst="rect">
            <a:avLst/>
          </a:prstGeom>
          <a:noFill/>
        </p:spPr>
        <p:txBody>
          <a:bodyPr wrap="square" rtlCol="0">
            <a:spAutoFit/>
          </a:bodyPr>
          <a:lstStyle/>
          <a:p>
            <a:pPr algn="just"/>
            <a:r>
              <a:rPr lang="en-US" sz="1125" b="1" dirty="0" err="1">
                <a:ea typeface="Cascadia Code" panose="020B0609020000020004" pitchFamily="49" charset="0"/>
                <a:cs typeface="Arial" panose="020B0604020202020204" pitchFamily="34" charset="0"/>
              </a:rPr>
              <a:t>Dán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dãn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tự</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động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loại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bỏ</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sai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sót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tỉ</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lệ</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lỗi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gia</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công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bằng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không</a:t>
            </a:r>
            <a:r>
              <a:rPr lang="en-US" sz="1125" b="1" dirty="0">
                <a:ea typeface="Cascadia Code" panose="020B0609020000020004" pitchFamily="49" charset="0"/>
                <a:cs typeface="Arial" panose="020B0604020202020204" pitchFamily="34" charset="0"/>
              </a:rPr>
              <a:t>.</a:t>
            </a:r>
          </a:p>
          <a:p>
            <a:pPr algn="just"/>
            <a:r>
              <a:rPr lang="en-US" sz="1125" b="1" dirty="0" err="1">
                <a:ea typeface="Cascadia Code" panose="020B0609020000020004" pitchFamily="49" charset="0"/>
                <a:cs typeface="Arial" panose="020B0604020202020204" pitchFamily="34" charset="0"/>
              </a:rPr>
              <a:t>Hệ</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điều</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khiển</a:t>
            </a:r>
            <a:r>
              <a:rPr lang="en-US" sz="1125" b="1" dirty="0">
                <a:ea typeface="Cascadia Code" panose="020B0609020000020004" pitchFamily="49" charset="0"/>
                <a:cs typeface="Arial" panose="020B0604020202020204" pitchFamily="34" charset="0"/>
              </a:rPr>
              <a:t> CNC </a:t>
            </a:r>
            <a:r>
              <a:rPr lang="en-US" sz="1125" b="1" dirty="0" err="1">
                <a:ea typeface="Cascadia Code" panose="020B0609020000020004" pitchFamily="49" charset="0"/>
                <a:cs typeface="Arial" panose="020B0604020202020204" pitchFamily="34" charset="0"/>
              </a:rPr>
              <a:t>thế</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hệ</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mới</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nhất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của</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Đài</a:t>
            </a:r>
            <a:r>
              <a:rPr lang="en-US" sz="1125" b="1" dirty="0">
                <a:ea typeface="Cascadia Code" panose="020B0609020000020004" pitchFamily="49" charset="0"/>
                <a:cs typeface="Arial" panose="020B0604020202020204" pitchFamily="34" charset="0"/>
              </a:rPr>
              <a:t> Loan, </a:t>
            </a:r>
            <a:r>
              <a:rPr lang="en-US" sz="1125" b="1" dirty="0" err="1">
                <a:ea typeface="Cascadia Code" panose="020B0609020000020004" pitchFamily="49" charset="0"/>
                <a:cs typeface="Arial" panose="020B0604020202020204" pitchFamily="34" charset="0"/>
              </a:rPr>
              <a:t>vận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hành</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dễ</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dàng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đào</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tạo</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đơn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giản</a:t>
            </a:r>
            <a:r>
              <a:rPr lang="en-US" sz="1125" b="1" dirty="0">
                <a:ea typeface="Cascadia Code" panose="020B0609020000020004" pitchFamily="49" charset="0"/>
                <a:cs typeface="Arial" panose="020B0604020202020204" pitchFamily="34" charset="0"/>
              </a:rPr>
              <a:t>.</a:t>
            </a:r>
          </a:p>
          <a:p>
            <a:pPr algn="just"/>
            <a:r>
              <a:rPr lang="en-US" sz="1125" b="1" dirty="0" err="1">
                <a:ea typeface="Cascadia Code" panose="020B0609020000020004" pitchFamily="49" charset="0"/>
                <a:cs typeface="Arial" panose="020B0604020202020204" pitchFamily="34" charset="0"/>
              </a:rPr>
              <a:t>Thân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máy</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dày</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độ</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cứng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cao</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mặt</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bàn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máy</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nặng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ổn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định</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không</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bị</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vặn</a:t>
            </a:r>
            <a:r>
              <a:rPr lang="en-US" sz="1125" b="1" dirty="0">
                <a:ea typeface="Cascadia Code" panose="020B0609020000020004" pitchFamily="49" charset="0"/>
                <a:cs typeface="Arial" panose="020B0604020202020204" pitchFamily="34" charset="0"/>
              </a:rPr>
              <a:t> </a:t>
            </a:r>
            <a:r>
              <a:rPr lang="en-US" sz="1125" b="1" dirty="0" err="1">
                <a:ea typeface="Cascadia Code" panose="020B0609020000020004" pitchFamily="49" charset="0"/>
                <a:cs typeface="Arial" panose="020B0604020202020204" pitchFamily="34" charset="0"/>
              </a:rPr>
              <a:t>xoắn</a:t>
            </a:r>
            <a:r>
              <a:rPr lang="en-US" sz="1125" b="1" dirty="0">
                <a:ea typeface="Cascadia Code" panose="020B0609020000020004" pitchFamily="49" charset="0"/>
                <a:cs typeface="Arial" panose="020B0604020202020204" pitchFamily="34" charset="0"/>
              </a:rPr>
              <a:t>. </a:t>
            </a: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Automatic labeling, eliminate the wrong version due to the chaos, processing error rate and error rate is zero.</a:t>
            </a:r>
          </a:p>
          <a:p>
            <a:pPr algn="just"/>
            <a:r>
              <a:rPr lang="en-US" sz="950" dirty="0">
                <a:ea typeface="Cascadia Code" panose="020B0609020000020004" pitchFamily="49" charset="0"/>
                <a:cs typeface="Times New Roman" panose="02020603050405020304" pitchFamily="18" charset="0"/>
              </a:rPr>
              <a:t>Taiwan’s new generation of CNC control system, fool-like operation, simple training can be on duty.</a:t>
            </a:r>
          </a:p>
          <a:p>
            <a:pPr algn="just"/>
            <a:r>
              <a:rPr lang="en-US" sz="950" dirty="0">
                <a:ea typeface="Cascadia Code" panose="020B0609020000020004" pitchFamily="49" charset="0"/>
                <a:cs typeface="Times New Roman" panose="02020603050405020304" pitchFamily="18" charset="0"/>
              </a:rPr>
              <a:t>Thick wall, high rigidity, high strength and heavy bed, stable and non- deformation.</a:t>
            </a:r>
          </a:p>
        </p:txBody>
      </p:sp>
      <p:pic>
        <p:nvPicPr>
          <p:cNvPr id="11" name="Picture 10" descr="A machine with a screen&#10;&#10;Description automatically generated">
            <a:extLst>
              <a:ext uri="{FF2B5EF4-FFF2-40B4-BE49-F238E27FC236}">
                <a16:creationId xmlns:a16="http://schemas.microsoft.com/office/drawing/2014/main" id="{E1E07221-01BE-9C99-ED7C-5DFD5279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39" y="4055031"/>
            <a:ext cx="1290795" cy="957218"/>
          </a:xfrm>
          <a:prstGeom prst="rect">
            <a:avLst/>
          </a:prstGeom>
        </p:spPr>
      </p:pic>
      <p:pic>
        <p:nvPicPr>
          <p:cNvPr id="13" name="Picture 12" descr="A close-up of a metal piece&#10;&#10;Description automatically generated">
            <a:extLst>
              <a:ext uri="{FF2B5EF4-FFF2-40B4-BE49-F238E27FC236}">
                <a16:creationId xmlns:a16="http://schemas.microsoft.com/office/drawing/2014/main" id="{2D92D86B-37B6-26DE-F0B2-E966AC0C06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031" y="4068414"/>
            <a:ext cx="1290795" cy="957218"/>
          </a:xfrm>
          <a:prstGeom prst="rect">
            <a:avLst/>
          </a:prstGeom>
        </p:spPr>
      </p:pic>
      <p:pic>
        <p:nvPicPr>
          <p:cNvPr id="15" name="Picture 14" descr="A close-up of a machine&#10;&#10;Description automatically generated">
            <a:extLst>
              <a:ext uri="{FF2B5EF4-FFF2-40B4-BE49-F238E27FC236}">
                <a16:creationId xmlns:a16="http://schemas.microsoft.com/office/drawing/2014/main" id="{77D5B942-EEE5-F36B-352A-3A8007AE8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752" y="4072572"/>
            <a:ext cx="1290795" cy="957218"/>
          </a:xfrm>
          <a:prstGeom prst="rect">
            <a:avLst/>
          </a:prstGeom>
        </p:spPr>
      </p:pic>
      <p:pic>
        <p:nvPicPr>
          <p:cNvPr id="17" name="Picture 16" descr="Close-up of a machine&#10;&#10;Description automatically generated">
            <a:extLst>
              <a:ext uri="{FF2B5EF4-FFF2-40B4-BE49-F238E27FC236}">
                <a16:creationId xmlns:a16="http://schemas.microsoft.com/office/drawing/2014/main" id="{4E938CD5-B0F5-B2BF-8F59-8FA9ED0EF3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539" y="5349082"/>
            <a:ext cx="1290795" cy="957218"/>
          </a:xfrm>
          <a:prstGeom prst="rect">
            <a:avLst/>
          </a:prstGeom>
        </p:spPr>
      </p:pic>
      <p:pic>
        <p:nvPicPr>
          <p:cNvPr id="19" name="Picture 18" descr="A close-up of a machine&#10;&#10;Description automatically generated">
            <a:extLst>
              <a:ext uri="{FF2B5EF4-FFF2-40B4-BE49-F238E27FC236}">
                <a16:creationId xmlns:a16="http://schemas.microsoft.com/office/drawing/2014/main" id="{31988AC5-CD52-3843-E60A-EE4A57830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6416" y="5357744"/>
            <a:ext cx="1290795" cy="957218"/>
          </a:xfrm>
          <a:prstGeom prst="rect">
            <a:avLst/>
          </a:prstGeom>
        </p:spPr>
      </p:pic>
      <p:pic>
        <p:nvPicPr>
          <p:cNvPr id="21" name="Picture 20" descr="A close-up of a machine&#10;&#10;Description automatically generated">
            <a:extLst>
              <a:ext uri="{FF2B5EF4-FFF2-40B4-BE49-F238E27FC236}">
                <a16:creationId xmlns:a16="http://schemas.microsoft.com/office/drawing/2014/main" id="{862F7446-7C5E-2134-E8F2-8083786D69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8753" y="5344719"/>
            <a:ext cx="1290795" cy="957218"/>
          </a:xfrm>
          <a:prstGeom prst="rect">
            <a:avLst/>
          </a:prstGeom>
        </p:spPr>
      </p:pic>
      <p:sp>
        <p:nvSpPr>
          <p:cNvPr id="4" name="TextBox 3">
            <a:extLst>
              <a:ext uri="{FF2B5EF4-FFF2-40B4-BE49-F238E27FC236}">
                <a16:creationId xmlns:a16="http://schemas.microsoft.com/office/drawing/2014/main" id="{C8ECFBE9-36B1-B820-47DD-3D4A97700AF3}"/>
              </a:ext>
            </a:extLst>
          </p:cNvPr>
          <p:cNvSpPr txBox="1"/>
          <p:nvPr/>
        </p:nvSpPr>
        <p:spPr>
          <a:xfrm>
            <a:off x="268787" y="6291072"/>
            <a:ext cx="1480327"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a:t>Motor Servo </a:t>
            </a:r>
            <a:r>
              <a:rPr lang="en-US" dirty="0" err="1"/>
              <a:t>tốc</a:t>
            </a:r>
            <a:r>
              <a:rPr lang="en-US" dirty="0"/>
              <a:t> </a:t>
            </a:r>
            <a:r>
              <a:rPr lang="en-US" dirty="0" err="1"/>
              <a:t>độ</a:t>
            </a:r>
            <a:r>
              <a:rPr lang="en-US" dirty="0"/>
              <a:t> </a:t>
            </a:r>
            <a:r>
              <a:rPr lang="en-US" dirty="0" err="1"/>
              <a:t>cao</a:t>
            </a:r>
            <a:endParaRPr lang="en-US" dirty="0"/>
          </a:p>
          <a:p>
            <a:r>
              <a:rPr lang="en-US" b="0" dirty="0"/>
              <a:t>High speed drive Servo Motor </a:t>
            </a:r>
          </a:p>
        </p:txBody>
      </p:sp>
      <p:sp>
        <p:nvSpPr>
          <p:cNvPr id="12" name="TextBox 11">
            <a:extLst>
              <a:ext uri="{FF2B5EF4-FFF2-40B4-BE49-F238E27FC236}">
                <a16:creationId xmlns:a16="http://schemas.microsoft.com/office/drawing/2014/main" id="{C6685080-6C46-D8C4-9CB1-30DAF2F06D57}"/>
              </a:ext>
            </a:extLst>
          </p:cNvPr>
          <p:cNvSpPr txBox="1"/>
          <p:nvPr/>
        </p:nvSpPr>
        <p:spPr>
          <a:xfrm>
            <a:off x="1622780" y="5015899"/>
            <a:ext cx="1265147"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Bộ</a:t>
            </a:r>
            <a:r>
              <a:rPr lang="en-US" dirty="0"/>
              <a:t> </a:t>
            </a:r>
            <a:r>
              <a:rPr lang="en-US" dirty="0" err="1"/>
              <a:t>xả</a:t>
            </a:r>
            <a:r>
              <a:rPr lang="en-US" dirty="0"/>
              <a:t> </a:t>
            </a:r>
            <a:r>
              <a:rPr lang="en-US" dirty="0" err="1"/>
              <a:t>khí</a:t>
            </a:r>
            <a:r>
              <a:rPr lang="en-US" dirty="0"/>
              <a:t> </a:t>
            </a:r>
            <a:r>
              <a:rPr lang="en-US" dirty="0" err="1"/>
              <a:t>nén</a:t>
            </a:r>
            <a:endParaRPr lang="en-US" dirty="0"/>
          </a:p>
          <a:p>
            <a:r>
              <a:rPr lang="en-US" b="0" dirty="0"/>
              <a:t>Pneumatic flush pusher </a:t>
            </a:r>
          </a:p>
        </p:txBody>
      </p:sp>
      <p:sp>
        <p:nvSpPr>
          <p:cNvPr id="14" name="TextBox 13">
            <a:extLst>
              <a:ext uri="{FF2B5EF4-FFF2-40B4-BE49-F238E27FC236}">
                <a16:creationId xmlns:a16="http://schemas.microsoft.com/office/drawing/2014/main" id="{D3046577-6820-1B40-3F0F-98BBE8E4B412}"/>
              </a:ext>
            </a:extLst>
          </p:cNvPr>
          <p:cNvSpPr txBox="1"/>
          <p:nvPr/>
        </p:nvSpPr>
        <p:spPr>
          <a:xfrm>
            <a:off x="3009403" y="4991007"/>
            <a:ext cx="1551556"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Hệ</a:t>
            </a:r>
            <a:r>
              <a:rPr lang="en-US" dirty="0"/>
              <a:t> </a:t>
            </a:r>
            <a:r>
              <a:rPr lang="en-US" dirty="0" err="1"/>
              <a:t>thống</a:t>
            </a:r>
            <a:r>
              <a:rPr lang="en-US" dirty="0"/>
              <a:t> </a:t>
            </a:r>
            <a:r>
              <a:rPr lang="en-US" dirty="0" err="1"/>
              <a:t>bôi</a:t>
            </a:r>
            <a:r>
              <a:rPr lang="en-US" dirty="0"/>
              <a:t> </a:t>
            </a:r>
            <a:r>
              <a:rPr lang="en-US" dirty="0" err="1"/>
              <a:t>trơn</a:t>
            </a:r>
            <a:r>
              <a:rPr lang="en-US" dirty="0"/>
              <a:t> </a:t>
            </a:r>
            <a:r>
              <a:rPr lang="en-US" dirty="0" err="1"/>
              <a:t>chính</a:t>
            </a:r>
            <a:r>
              <a:rPr lang="en-US" dirty="0"/>
              <a:t> </a:t>
            </a:r>
            <a:r>
              <a:rPr lang="en-US" dirty="0" err="1"/>
              <a:t>xác</a:t>
            </a:r>
            <a:endParaRPr lang="en-US" dirty="0"/>
          </a:p>
          <a:p>
            <a:r>
              <a:rPr lang="en-US" b="0" dirty="0"/>
              <a:t>Precision oil lubrication system </a:t>
            </a:r>
          </a:p>
        </p:txBody>
      </p:sp>
      <p:sp>
        <p:nvSpPr>
          <p:cNvPr id="16" name="TextBox 15">
            <a:extLst>
              <a:ext uri="{FF2B5EF4-FFF2-40B4-BE49-F238E27FC236}">
                <a16:creationId xmlns:a16="http://schemas.microsoft.com/office/drawing/2014/main" id="{D484802E-D5A9-2197-AA87-182467453CDE}"/>
              </a:ext>
            </a:extLst>
          </p:cNvPr>
          <p:cNvSpPr txBox="1"/>
          <p:nvPr/>
        </p:nvSpPr>
        <p:spPr>
          <a:xfrm>
            <a:off x="268788" y="5005798"/>
            <a:ext cx="1265147"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Dán</a:t>
            </a:r>
            <a:r>
              <a:rPr lang="en-US" dirty="0"/>
              <a:t> </a:t>
            </a:r>
            <a:r>
              <a:rPr lang="en-US" dirty="0" err="1"/>
              <a:t>nhãn</a:t>
            </a:r>
            <a:r>
              <a:rPr lang="en-US" dirty="0"/>
              <a:t> </a:t>
            </a:r>
            <a:r>
              <a:rPr lang="en-US" dirty="0" err="1"/>
              <a:t>tự</a:t>
            </a:r>
            <a:r>
              <a:rPr lang="en-US" dirty="0"/>
              <a:t> </a:t>
            </a:r>
            <a:r>
              <a:rPr lang="en-US" dirty="0" err="1"/>
              <a:t>động</a:t>
            </a:r>
            <a:endParaRPr lang="en-US" dirty="0"/>
          </a:p>
          <a:p>
            <a:r>
              <a:rPr lang="en-US" b="0" dirty="0"/>
              <a:t>Automatic labeling </a:t>
            </a:r>
          </a:p>
        </p:txBody>
      </p:sp>
      <p:sp>
        <p:nvSpPr>
          <p:cNvPr id="18" name="TextBox 17">
            <a:extLst>
              <a:ext uri="{FF2B5EF4-FFF2-40B4-BE49-F238E27FC236}">
                <a16:creationId xmlns:a16="http://schemas.microsoft.com/office/drawing/2014/main" id="{AB744FCD-156B-7126-5D81-3AD38FEECEF9}"/>
              </a:ext>
            </a:extLst>
          </p:cNvPr>
          <p:cNvSpPr txBox="1"/>
          <p:nvPr/>
        </p:nvSpPr>
        <p:spPr>
          <a:xfrm>
            <a:off x="1600826" y="6291196"/>
            <a:ext cx="1538051"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a:t>Ray </a:t>
            </a:r>
            <a:r>
              <a:rPr lang="en-US" dirty="0" err="1"/>
              <a:t>dẫn</a:t>
            </a:r>
            <a:r>
              <a:rPr lang="en-US" dirty="0"/>
              <a:t> </a:t>
            </a:r>
            <a:r>
              <a:rPr lang="en-US" dirty="0" err="1"/>
              <a:t>hướng</a:t>
            </a:r>
            <a:r>
              <a:rPr lang="en-US" dirty="0"/>
              <a:t> </a:t>
            </a:r>
            <a:r>
              <a:rPr lang="en-US" dirty="0" err="1"/>
              <a:t>chính</a:t>
            </a:r>
            <a:r>
              <a:rPr lang="en-US" dirty="0"/>
              <a:t> </a:t>
            </a:r>
            <a:r>
              <a:rPr lang="en-US" dirty="0" err="1"/>
              <a:t>xác</a:t>
            </a:r>
            <a:r>
              <a:rPr lang="en-US" dirty="0"/>
              <a:t> </a:t>
            </a:r>
            <a:r>
              <a:rPr lang="en-US" dirty="0" err="1"/>
              <a:t>cao</a:t>
            </a:r>
            <a:endParaRPr lang="en-US" dirty="0"/>
          </a:p>
          <a:p>
            <a:r>
              <a:rPr lang="en-US" b="0" dirty="0"/>
              <a:t>Imported precision helical guide </a:t>
            </a:r>
          </a:p>
        </p:txBody>
      </p:sp>
      <p:sp>
        <p:nvSpPr>
          <p:cNvPr id="20" name="TextBox 19">
            <a:extLst>
              <a:ext uri="{FF2B5EF4-FFF2-40B4-BE49-F238E27FC236}">
                <a16:creationId xmlns:a16="http://schemas.microsoft.com/office/drawing/2014/main" id="{13F8D697-A050-3021-E0C9-7ECBE4EEB7F0}"/>
              </a:ext>
            </a:extLst>
          </p:cNvPr>
          <p:cNvSpPr txBox="1"/>
          <p:nvPr/>
        </p:nvSpPr>
        <p:spPr>
          <a:xfrm>
            <a:off x="3040786" y="6291072"/>
            <a:ext cx="1389762" cy="338554"/>
          </a:xfrm>
          <a:prstGeom prst="rect">
            <a:avLst/>
          </a:prstGeom>
          <a:noFill/>
        </p:spPr>
        <p:txBody>
          <a:bodyPr wrap="square" rtlCol="0">
            <a:spAutoFit/>
          </a:bodyPr>
          <a:lstStyle>
            <a:defPPr>
              <a:defRPr lang="en-US"/>
            </a:defPPr>
            <a:lvl1pPr>
              <a:defRPr sz="800" b="1">
                <a:solidFill>
                  <a:srgbClr val="002060"/>
                </a:solidFill>
                <a:ea typeface="Cascadia Code" panose="020B0609020000020004" pitchFamily="49" charset="0"/>
                <a:cs typeface="Times New Roman" panose="02020603050405020304" pitchFamily="18" charset="0"/>
              </a:defRPr>
            </a:lvl1pPr>
          </a:lstStyle>
          <a:p>
            <a:r>
              <a:rPr lang="en-US" dirty="0" err="1"/>
              <a:t>Bảng</a:t>
            </a:r>
            <a:r>
              <a:rPr lang="en-US" dirty="0"/>
              <a:t> </a:t>
            </a:r>
            <a:r>
              <a:rPr lang="en-US" dirty="0" err="1"/>
              <a:t>điều</a:t>
            </a:r>
            <a:r>
              <a:rPr lang="en-US" dirty="0"/>
              <a:t> </a:t>
            </a:r>
            <a:r>
              <a:rPr lang="en-US" dirty="0" err="1"/>
              <a:t>khiển</a:t>
            </a:r>
            <a:r>
              <a:rPr lang="en-US" dirty="0"/>
              <a:t> </a:t>
            </a:r>
            <a:r>
              <a:rPr lang="en-US" dirty="0" err="1"/>
              <a:t>thông</a:t>
            </a:r>
            <a:r>
              <a:rPr lang="en-US" dirty="0"/>
              <a:t> minh</a:t>
            </a:r>
          </a:p>
          <a:p>
            <a:r>
              <a:rPr lang="en-US" b="0" dirty="0"/>
              <a:t>Intelligent control panel </a:t>
            </a:r>
          </a:p>
        </p:txBody>
      </p:sp>
      <p:pic>
        <p:nvPicPr>
          <p:cNvPr id="29" name="Picture 28">
            <a:extLst>
              <a:ext uri="{FF2B5EF4-FFF2-40B4-BE49-F238E27FC236}">
                <a16:creationId xmlns:a16="http://schemas.microsoft.com/office/drawing/2014/main" id="{90D02F9B-1BA7-BC80-058B-4084BE87F978}"/>
              </a:ext>
            </a:extLst>
          </p:cNvPr>
          <p:cNvPicPr>
            <a:picLocks noChangeAspect="1"/>
          </p:cNvPicPr>
          <p:nvPr/>
        </p:nvPicPr>
        <p:blipFill>
          <a:blip r:embed="rId11"/>
          <a:stretch>
            <a:fillRect/>
          </a:stretch>
        </p:blipFill>
        <p:spPr>
          <a:xfrm>
            <a:off x="11455382" y="6107281"/>
            <a:ext cx="573189" cy="573189"/>
          </a:xfrm>
          <a:prstGeom prst="rect">
            <a:avLst/>
          </a:prstGeom>
        </p:spPr>
      </p:pic>
      <p:sp>
        <p:nvSpPr>
          <p:cNvPr id="6" name="TextBox 5">
            <a:extLst>
              <a:ext uri="{FF2B5EF4-FFF2-40B4-BE49-F238E27FC236}">
                <a16:creationId xmlns:a16="http://schemas.microsoft.com/office/drawing/2014/main" id="{E26A1427-911E-EF72-2C16-7E57D8EA865C}"/>
              </a:ext>
            </a:extLst>
          </p:cNvPr>
          <p:cNvSpPr txBox="1"/>
          <p:nvPr/>
        </p:nvSpPr>
        <p:spPr>
          <a:xfrm>
            <a:off x="203573" y="2199620"/>
            <a:ext cx="5243902"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GIA CÔNG CẮT LINH HOẠT - DÁN NHÃN TỰ ĐỘNG </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 automatic labeling </a:t>
            </a:r>
          </a:p>
        </p:txBody>
      </p:sp>
      <p:sp>
        <p:nvSpPr>
          <p:cNvPr id="10" name="Slide Number Placeholder 9"/>
          <p:cNvSpPr>
            <a:spLocks noGrp="1"/>
          </p:cNvSpPr>
          <p:nvPr>
            <p:ph type="sldNum" sz="quarter" idx="12"/>
          </p:nvPr>
        </p:nvSpPr>
        <p:spPr/>
        <p:txBody>
          <a:bodyPr vert="horz" lIns="91440" tIns="45720" rIns="91440" bIns="45720" rtlCol="0" anchor="ctr"/>
          <a:lstStyle/>
          <a:p>
            <a:r>
              <a:rPr lang="en-GB" b="1" smtClean="0">
                <a:solidFill>
                  <a:srgbClr val="006600"/>
                </a:solidFill>
              </a:rPr>
              <a:t>6</a:t>
            </a:r>
            <a:endParaRPr lang="en-US" b="1" dirty="0">
              <a:solidFill>
                <a:srgbClr val="006600"/>
              </a:solidFill>
            </a:endParaRPr>
          </a:p>
        </p:txBody>
      </p:sp>
      <p:sp>
        <p:nvSpPr>
          <p:cNvPr id="30" name="TextBox 45">
            <a:extLst>
              <a:ext uri="{FF2B5EF4-FFF2-40B4-BE49-F238E27FC236}">
                <a16:creationId xmlns:a16="http://schemas.microsoft.com/office/drawing/2014/main" id="{5CFC2755-55FB-CB30-A54D-8CE8A2201ED2}"/>
              </a:ext>
            </a:extLst>
          </p:cNvPr>
          <p:cNvSpPr txBox="1"/>
          <p:nvPr/>
        </p:nvSpPr>
        <p:spPr>
          <a:xfrm>
            <a:off x="9174091" y="4051832"/>
            <a:ext cx="2567885"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
        <p:nvSpPr>
          <p:cNvPr id="35" name="TextBox 34">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graphicFrame>
        <p:nvGraphicFramePr>
          <p:cNvPr id="25"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1397570507"/>
              </p:ext>
            </p:extLst>
          </p:nvPr>
        </p:nvGraphicFramePr>
        <p:xfrm>
          <a:off x="5341619" y="4328327"/>
          <a:ext cx="6343561" cy="1610350"/>
        </p:xfrm>
        <a:graphic>
          <a:graphicData uri="http://schemas.openxmlformats.org/drawingml/2006/table">
            <a:tbl>
              <a:tblPr bandRow="1">
                <a:tableStyleId>{7E9639D4-E3E2-4D34-9284-5A2195B3D0D7}</a:tableStyleId>
              </a:tblPr>
              <a:tblGrid>
                <a:gridCol w="1143001">
                  <a:extLst>
                    <a:ext uri="{9D8B030D-6E8A-4147-A177-3AD203B41FA5}">
                      <a16:colId xmlns:a16="http://schemas.microsoft.com/office/drawing/2014/main" val="2789679717"/>
                    </a:ext>
                  </a:extLst>
                </a:gridCol>
                <a:gridCol w="891540">
                  <a:extLst>
                    <a:ext uri="{9D8B030D-6E8A-4147-A177-3AD203B41FA5}">
                      <a16:colId xmlns:a16="http://schemas.microsoft.com/office/drawing/2014/main" val="1004352861"/>
                    </a:ext>
                  </a:extLst>
                </a:gridCol>
                <a:gridCol w="1402080">
                  <a:extLst>
                    <a:ext uri="{9D8B030D-6E8A-4147-A177-3AD203B41FA5}">
                      <a16:colId xmlns:a16="http://schemas.microsoft.com/office/drawing/2014/main" val="818998682"/>
                    </a:ext>
                  </a:extLst>
                </a:gridCol>
                <a:gridCol w="929640">
                  <a:extLst>
                    <a:ext uri="{9D8B030D-6E8A-4147-A177-3AD203B41FA5}">
                      <a16:colId xmlns:a16="http://schemas.microsoft.com/office/drawing/2014/main" val="70742874"/>
                    </a:ext>
                  </a:extLst>
                </a:gridCol>
                <a:gridCol w="944880">
                  <a:extLst>
                    <a:ext uri="{9D8B030D-6E8A-4147-A177-3AD203B41FA5}">
                      <a16:colId xmlns:a16="http://schemas.microsoft.com/office/drawing/2014/main" val="599442284"/>
                    </a:ext>
                  </a:extLst>
                </a:gridCol>
                <a:gridCol w="1032420">
                  <a:extLst>
                    <a:ext uri="{9D8B030D-6E8A-4147-A177-3AD203B41FA5}">
                      <a16:colId xmlns:a16="http://schemas.microsoft.com/office/drawing/2014/main" val="808244865"/>
                    </a:ext>
                  </a:extLst>
                </a:gridCol>
              </a:tblGrid>
              <a:tr h="278722">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2440x1220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noProof="1">
                          <a:latin typeface="Calibri" panose="020F0502020204030204" pitchFamily="34" charset="0"/>
                          <a:ea typeface="Cascadia Code" panose="020B0609020000020004" pitchFamily="49" charset="0"/>
                          <a:cs typeface="Calibri" panose="020F0502020204030204" pitchFamily="34" charset="0"/>
                        </a:rPr>
                        <a:t>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262647">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Hành</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trình di chuyển</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Traveling</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zone</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a:t>
                      </a:r>
                      <a:r>
                        <a:rPr lang="en-US" sz="850" b="1" kern="1200" baseline="0" smtClean="0">
                          <a:solidFill>
                            <a:schemeClr val="tx1"/>
                          </a:solidFill>
                          <a:latin typeface="Calibri" panose="020F0502020204030204" pitchFamily="34" charset="0"/>
                          <a:ea typeface="Cascadia Code" panose="020B0609020000020004" pitchFamily="49" charset="0"/>
                          <a:cs typeface="Calibri" panose="020F0502020204030204" pitchFamily="34" charset="0"/>
                        </a:rPr>
                        <a:t> 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Điện</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áp làm việc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Working</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voltage</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380V/3P/50Hz</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252919">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80</a:t>
                      </a:r>
                      <a:r>
                        <a:rPr lang="en-US" sz="850" b="1" baseline="0" smtClean="0">
                          <a:latin typeface="Calibri" panose="020F0502020204030204" pitchFamily="34" charset="0"/>
                          <a:ea typeface="Cascadia Code" panose="020B0609020000020004" pitchFamily="49" charset="0"/>
                          <a:cs typeface="Calibri" panose="020F0502020204030204" pitchFamily="34" charset="0"/>
                        </a:rPr>
                        <a:t> m/min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72375">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4</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96137">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12-30 </a:t>
                      </a:r>
                      <a:r>
                        <a:rPr lang="en-US" sz="850" b="1"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Cữ</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định vị</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Locate method</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Tree>
    <p:extLst>
      <p:ext uri="{BB962C8B-B14F-4D97-AF65-F5344CB8AC3E}">
        <p14:creationId xmlns:p14="http://schemas.microsoft.com/office/powerpoint/2010/main" val="36492557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3590"/>
          <a:stretch/>
        </p:blipFill>
        <p:spPr>
          <a:xfrm>
            <a:off x="5951092" y="1139357"/>
            <a:ext cx="6116447" cy="4918543"/>
          </a:xfrm>
          <a:prstGeom prst="rect">
            <a:avLst/>
          </a:prstGeom>
        </p:spPr>
      </p:pic>
      <p:pic>
        <p:nvPicPr>
          <p:cNvPr id="3" name="Hình ảnh 2">
            <a:extLst>
              <a:ext uri="{FF2B5EF4-FFF2-40B4-BE49-F238E27FC236}">
                <a16:creationId xmlns:a16="http://schemas.microsoft.com/office/drawing/2014/main" id="{74C83275-7FF3-7B75-5F78-67DC978889F4}"/>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và</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bộ</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khoan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(2 heads and drill unit) </a:t>
            </a:r>
          </a:p>
        </p:txBody>
      </p:sp>
      <p:sp>
        <p:nvSpPr>
          <p:cNvPr id="6" name="TextBox 5">
            <a:extLst>
              <a:ext uri="{FF2B5EF4-FFF2-40B4-BE49-F238E27FC236}">
                <a16:creationId xmlns:a16="http://schemas.microsoft.com/office/drawing/2014/main" id="{E26A1427-911E-EF72-2C16-7E57D8EA865C}"/>
              </a:ext>
            </a:extLst>
          </p:cNvPr>
          <p:cNvSpPr txBox="1"/>
          <p:nvPr/>
        </p:nvSpPr>
        <p:spPr>
          <a:xfrm>
            <a:off x="201167" y="2203704"/>
            <a:ext cx="468325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LINH HOẠT TRONG MỘT LẦN GIA CÔNG</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Flexible processing one molding</a:t>
            </a:r>
          </a:p>
        </p:txBody>
      </p:sp>
      <p:sp>
        <p:nvSpPr>
          <p:cNvPr id="7" name="Slide Number Placeholder 6"/>
          <p:cNvSpPr>
            <a:spLocks noGrp="1"/>
          </p:cNvSpPr>
          <p:nvPr>
            <p:ph type="sldNum" sz="quarter" idx="12"/>
          </p:nvPr>
        </p:nvSpPr>
        <p:spPr/>
        <p:txBody>
          <a:bodyPr vert="horz" lIns="91440" tIns="45720" rIns="91440" bIns="45720" rtlCol="0" anchor="ctr"/>
          <a:lstStyle/>
          <a:p>
            <a:r>
              <a:rPr lang="en-GB" b="1" smtClean="0">
                <a:solidFill>
                  <a:srgbClr val="006600"/>
                </a:solidFill>
              </a:rPr>
              <a:t>7</a:t>
            </a:r>
            <a:endParaRPr lang="en-US" b="1" dirty="0">
              <a:solidFill>
                <a:srgbClr val="006600"/>
              </a:solidFill>
            </a:endParaRPr>
          </a:p>
        </p:txBody>
      </p:sp>
      <p:pic>
        <p:nvPicPr>
          <p:cNvPr id="18" name="Picture 17">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20" name="TextBox 19">
            <a:extLst>
              <a:ext uri="{FF2B5EF4-FFF2-40B4-BE49-F238E27FC236}">
                <a16:creationId xmlns:a16="http://schemas.microsoft.com/office/drawing/2014/main" id="{13D1BC44-39E1-CCE4-011D-61071DB46D53}"/>
              </a:ext>
            </a:extLst>
          </p:cNvPr>
          <p:cNvSpPr txBox="1"/>
          <p:nvPr/>
        </p:nvSpPr>
        <p:spPr>
          <a:xfrm>
            <a:off x="3447090" y="950844"/>
            <a:ext cx="2242308" cy="377026"/>
          </a:xfrm>
          <a:prstGeom prst="rect">
            <a:avLst/>
          </a:prstGeom>
          <a:noFill/>
        </p:spPr>
        <p:txBody>
          <a:bodyPr wrap="square" rtlCol="0">
            <a:spAutoFit/>
          </a:bodyPr>
          <a:lstStyle/>
          <a:p>
            <a:r>
              <a:rPr lang="en-US" sz="105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CNC NESTING SERIES</a:t>
            </a:r>
            <a:r>
              <a:rPr lang="en-US" sz="100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 </a:t>
            </a:r>
          </a:p>
          <a:p>
            <a:r>
              <a:rPr lang="en-US" sz="800"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Flexible processing, flexible cutting</a:t>
            </a:r>
          </a:p>
        </p:txBody>
      </p:sp>
      <p:graphicFrame>
        <p:nvGraphicFramePr>
          <p:cNvPr id="17"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2209988395"/>
              </p:ext>
            </p:extLst>
          </p:nvPr>
        </p:nvGraphicFramePr>
        <p:xfrm>
          <a:off x="301649" y="3091658"/>
          <a:ext cx="5672431" cy="283420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2480x1240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noProof="1">
                          <a:latin typeface="Calibri" panose="020F0502020204030204" pitchFamily="34" charset="0"/>
                          <a:ea typeface="Cascadia Code" panose="020B0609020000020004" pitchFamily="49" charset="0"/>
                          <a:cs typeface="Calibri" panose="020F0502020204030204" pitchFamily="34" charset="0"/>
                        </a:rPr>
                        <a:t>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Hành trình di chuyển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zone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 </a:t>
                      </a:r>
                      <a:r>
                        <a:rPr lang="en-US" sz="850" b="1" noProof="1">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Điện áp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voltage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380V/3P/50Hz</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60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cao cấp)</a:t>
                      </a:r>
                      <a:endParaRPr lang="en-US" sz="850" b="1" smtClean="0">
                        <a:latin typeface="Calibri" panose="020F0502020204030204" pitchFamily="34" charset="0"/>
                        <a:ea typeface="Cascadia Code" panose="020B0609020000020004" pitchFamily="49" charset="0"/>
                        <a:cs typeface="Calibri" panose="020F0502020204030204" pitchFamily="34" charset="0"/>
                      </a:endParaRPr>
                    </a:p>
                    <a:p>
                      <a:r>
                        <a:rPr lang="en-US" sz="850" b="1" smtClean="0">
                          <a:latin typeface="Calibri" panose="020F0502020204030204" pitchFamily="34" charset="0"/>
                          <a:ea typeface="Cascadia Code" panose="020B0609020000020004" pitchFamily="49" charset="0"/>
                          <a:cs typeface="Calibri" panose="020F0502020204030204" pitchFamily="34" charset="0"/>
                        </a:rPr>
                        <a:t>40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tiêu chuẩn)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2</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15-25 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Cữ định vị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Locate method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2300 </a:t>
                      </a:r>
                      <a:r>
                        <a:rPr lang="en-US" sz="850" b="1"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Kích</a:t>
                      </a:r>
                      <a:r>
                        <a:rPr lang="en-US" sz="850" b="1"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3250x2300x2150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Total</a:t>
                      </a:r>
                      <a:r>
                        <a:rPr lang="en-US" sz="850" b="1" baseline="0" noProof="1">
                          <a:latin typeface="Calibri" panose="020F0502020204030204" pitchFamily="34" charset="0"/>
                          <a:ea typeface="Cascadia Code" panose="020B0609020000020004" pitchFamily="49" charset="0"/>
                          <a:cs typeface="Calibri" panose="020F0502020204030204" pitchFamily="34" charset="0"/>
                        </a:rPr>
                        <a:t> power</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27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Bộ</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khoan</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Drill package</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5+4</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
        <p:nvSpPr>
          <p:cNvPr id="19"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spTree>
    <p:extLst>
      <p:ext uri="{BB962C8B-B14F-4D97-AF65-F5344CB8AC3E}">
        <p14:creationId xmlns:p14="http://schemas.microsoft.com/office/powerpoint/2010/main" val="2178318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994"/>
          <a:stretch/>
        </p:blipFill>
        <p:spPr>
          <a:xfrm>
            <a:off x="5914565" y="1199796"/>
            <a:ext cx="6152974" cy="4378044"/>
          </a:xfrm>
          <a:prstGeom prst="rect">
            <a:avLst/>
          </a:prstGeom>
        </p:spPr>
      </p:pic>
      <p:pic>
        <p:nvPicPr>
          <p:cNvPr id="3" name="Hình ảnh 2">
            <a:extLst>
              <a:ext uri="{FF2B5EF4-FFF2-40B4-BE49-F238E27FC236}">
                <a16:creationId xmlns:a16="http://schemas.microsoft.com/office/drawing/2014/main" id="{703BA010-2FC7-5043-BCCA-4CF54CA3D444}"/>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CNC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cắt</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trung</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tâm</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đầu</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2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bàn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và</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bộ</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 </a:t>
            </a:r>
            <a:r>
              <a:rPr lang="en-US" sz="1400" dirty="0" err="1">
                <a:latin typeface="Bahnschrift SemiBold" panose="020B0502040204020203" pitchFamily="34" charset="0"/>
                <a:ea typeface="Cascadia Code" panose="020B0609020000020004" pitchFamily="49" charset="0"/>
                <a:cs typeface="Cascadia Code" panose="020B0609020000020004" pitchFamily="49" charset="0"/>
              </a:rPr>
              <a:t>khoan</a:t>
            </a:r>
            <a:r>
              <a:rPr lang="en-US" sz="1400" dirty="0">
                <a:latin typeface="Bahnschrift SemiBold" panose="020B0502040204020203" pitchFamily="34" charset="0"/>
                <a:ea typeface="Cascadia Code" panose="020B0609020000020004" pitchFamily="49" charset="0"/>
                <a:cs typeface="Cascadia Code" panose="020B0609020000020004" pitchFamily="49" charset="0"/>
              </a:rPr>
              <a:t>)</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(Double station 2 heads and drill unit) </a:t>
            </a:r>
          </a:p>
        </p:txBody>
      </p:sp>
      <p:sp>
        <p:nvSpPr>
          <p:cNvPr id="6" name="TextBox 5">
            <a:extLst>
              <a:ext uri="{FF2B5EF4-FFF2-40B4-BE49-F238E27FC236}">
                <a16:creationId xmlns:a16="http://schemas.microsoft.com/office/drawing/2014/main" id="{E26A1427-911E-EF72-2C16-7E57D8EA865C}"/>
              </a:ext>
            </a:extLst>
          </p:cNvPr>
          <p:cNvSpPr txBox="1"/>
          <p:nvPr/>
        </p:nvSpPr>
        <p:spPr>
          <a:xfrm>
            <a:off x="201167" y="2203704"/>
            <a:ext cx="4156823" cy="49244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HAI BÀN GIA CÔNG VỚI BỘ KHOAN </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Double process with drill bag</a:t>
            </a:r>
          </a:p>
        </p:txBody>
      </p:sp>
      <p:sp>
        <p:nvSpPr>
          <p:cNvPr id="7" name="Slide Number Placeholder 6"/>
          <p:cNvSpPr>
            <a:spLocks noGrp="1"/>
          </p:cNvSpPr>
          <p:nvPr>
            <p:ph type="sldNum" sz="quarter" idx="12"/>
          </p:nvPr>
        </p:nvSpPr>
        <p:spPr/>
        <p:txBody>
          <a:bodyPr vert="horz" lIns="91440" tIns="45720" rIns="91440" bIns="45720" rtlCol="0" anchor="ctr"/>
          <a:lstStyle/>
          <a:p>
            <a:r>
              <a:rPr lang="en-GB" b="1" smtClean="0">
                <a:solidFill>
                  <a:srgbClr val="006600"/>
                </a:solidFill>
              </a:rPr>
              <a:t>8</a:t>
            </a:r>
            <a:endParaRPr lang="en-US" b="1" dirty="0">
              <a:solidFill>
                <a:srgbClr val="006600"/>
              </a:solidFill>
            </a:endParaRPr>
          </a:p>
        </p:txBody>
      </p:sp>
      <p:pic>
        <p:nvPicPr>
          <p:cNvPr id="17" name="Picture 16">
            <a:extLst>
              <a:ext uri="{FF2B5EF4-FFF2-40B4-BE49-F238E27FC236}">
                <a16:creationId xmlns:a16="http://schemas.microsoft.com/office/drawing/2014/main" id="{90D02F9B-1BA7-BC80-058B-4084BE87F978}"/>
              </a:ext>
            </a:extLst>
          </p:cNvPr>
          <p:cNvPicPr>
            <a:picLocks noChangeAspect="1"/>
          </p:cNvPicPr>
          <p:nvPr/>
        </p:nvPicPr>
        <p:blipFill>
          <a:blip r:embed="rId5"/>
          <a:stretch>
            <a:fillRect/>
          </a:stretch>
        </p:blipFill>
        <p:spPr>
          <a:xfrm>
            <a:off x="11455382" y="6107281"/>
            <a:ext cx="573189" cy="573189"/>
          </a:xfrm>
          <a:prstGeom prst="rect">
            <a:avLst/>
          </a:prstGeom>
        </p:spPr>
      </p:pic>
      <p:sp>
        <p:nvSpPr>
          <p:cNvPr id="16" name="TextBox 45">
            <a:extLst>
              <a:ext uri="{FF2B5EF4-FFF2-40B4-BE49-F238E27FC236}">
                <a16:creationId xmlns:a16="http://schemas.microsoft.com/office/drawing/2014/main" id="{5CFC2755-55FB-CB30-A54D-8CE8A2201ED2}"/>
              </a:ext>
            </a:extLst>
          </p:cNvPr>
          <p:cNvSpPr txBox="1"/>
          <p:nvPr/>
        </p:nvSpPr>
        <p:spPr>
          <a:xfrm>
            <a:off x="284011" y="2814969"/>
            <a:ext cx="2598827"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0"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3620949882"/>
              </p:ext>
            </p:extLst>
          </p:nvPr>
        </p:nvGraphicFramePr>
        <p:xfrm>
          <a:off x="301649" y="3091658"/>
          <a:ext cx="5672431" cy="2834208"/>
        </p:xfrm>
        <a:graphic>
          <a:graphicData uri="http://schemas.openxmlformats.org/drawingml/2006/table">
            <a:tbl>
              <a:tblPr bandRow="1">
                <a:tableStyleId>{7E9639D4-E3E2-4D34-9284-5A2195B3D0D7}</a:tableStyleId>
              </a:tblPr>
              <a:tblGrid>
                <a:gridCol w="914764">
                  <a:extLst>
                    <a:ext uri="{9D8B030D-6E8A-4147-A177-3AD203B41FA5}">
                      <a16:colId xmlns:a16="http://schemas.microsoft.com/office/drawing/2014/main" val="2789679717"/>
                    </a:ext>
                  </a:extLst>
                </a:gridCol>
                <a:gridCol w="647614">
                  <a:extLst>
                    <a:ext uri="{9D8B030D-6E8A-4147-A177-3AD203B41FA5}">
                      <a16:colId xmlns:a16="http://schemas.microsoft.com/office/drawing/2014/main" val="1004352861"/>
                    </a:ext>
                  </a:extLst>
                </a:gridCol>
                <a:gridCol w="1447139">
                  <a:extLst>
                    <a:ext uri="{9D8B030D-6E8A-4147-A177-3AD203B41FA5}">
                      <a16:colId xmlns:a16="http://schemas.microsoft.com/office/drawing/2014/main" val="818998682"/>
                    </a:ext>
                  </a:extLst>
                </a:gridCol>
                <a:gridCol w="745251">
                  <a:extLst>
                    <a:ext uri="{9D8B030D-6E8A-4147-A177-3AD203B41FA5}">
                      <a16:colId xmlns:a16="http://schemas.microsoft.com/office/drawing/2014/main" val="70742874"/>
                    </a:ext>
                  </a:extLst>
                </a:gridCol>
                <a:gridCol w="707709">
                  <a:extLst>
                    <a:ext uri="{9D8B030D-6E8A-4147-A177-3AD203B41FA5}">
                      <a16:colId xmlns:a16="http://schemas.microsoft.com/office/drawing/2014/main" val="599442284"/>
                    </a:ext>
                  </a:extLst>
                </a:gridCol>
                <a:gridCol w="1209954">
                  <a:extLst>
                    <a:ext uri="{9D8B030D-6E8A-4147-A177-3AD203B41FA5}">
                      <a16:colId xmlns:a16="http://schemas.microsoft.com/office/drawing/2014/main" val="808244865"/>
                    </a:ext>
                  </a:extLst>
                </a:gridCol>
              </a:tblGrid>
              <a:tr h="314194">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2480x1240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noProof="1">
                          <a:latin typeface="Calibri" panose="020F0502020204030204" pitchFamily="34" charset="0"/>
                          <a:ea typeface="Cascadia Code" panose="020B0609020000020004" pitchFamily="49" charset="0"/>
                          <a:cs typeface="Calibri" panose="020F0502020204030204" pitchFamily="34" charset="0"/>
                        </a:rPr>
                        <a:t>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Hành trình di chuyển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zone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2540x1320x160 </a:t>
                      </a:r>
                      <a:r>
                        <a:rPr lang="en-US" sz="850" b="1" noProof="1">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Điện áp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voltage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380V/3P/50Hz</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314194">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60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cao cấp)</a:t>
                      </a:r>
                      <a:endParaRPr lang="en-US" sz="850" b="1" smtClean="0">
                        <a:latin typeface="Calibri" panose="020F0502020204030204" pitchFamily="34" charset="0"/>
                        <a:ea typeface="Cascadia Code" panose="020B0609020000020004" pitchFamily="49" charset="0"/>
                        <a:cs typeface="Calibri" panose="020F0502020204030204" pitchFamily="34" charset="0"/>
                      </a:endParaRPr>
                    </a:p>
                    <a:p>
                      <a:r>
                        <a:rPr lang="en-US" sz="850" b="1" smtClean="0">
                          <a:latin typeface="Calibri" panose="020F0502020204030204" pitchFamily="34" charset="0"/>
                          <a:ea typeface="Cascadia Code" panose="020B0609020000020004" pitchFamily="49" charset="0"/>
                          <a:cs typeface="Calibri" panose="020F0502020204030204" pitchFamily="34" charset="0"/>
                        </a:rPr>
                        <a:t>40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tiêu chuẩn)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314194">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2</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15-25 m/min</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Cữ định vị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Locate method </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X3+Y3</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r h="198079">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Khối lượng</a:t>
                      </a: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Weight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3500 </a:t>
                      </a:r>
                      <a:r>
                        <a:rPr lang="en-US" sz="850" b="1" noProof="1">
                          <a:latin typeface="Calibri" panose="020F0502020204030204" pitchFamily="34" charset="0"/>
                          <a:ea typeface="Cascadia Code" panose="020B0609020000020004" pitchFamily="49" charset="0"/>
                          <a:cs typeface="Calibri" panose="020F0502020204030204" pitchFamily="34" charset="0"/>
                        </a:rPr>
                        <a:t>kg</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Kích</a:t>
                      </a:r>
                      <a:r>
                        <a:rPr lang="en-US" sz="850" b="1" baseline="0" noProof="1">
                          <a:latin typeface="Calibri" panose="020F0502020204030204" pitchFamily="34" charset="0"/>
                          <a:ea typeface="Cascadia Code" panose="020B0609020000020004" pitchFamily="49" charset="0"/>
                          <a:cs typeface="Calibri" panose="020F0502020204030204" pitchFamily="34" charset="0"/>
                        </a:rPr>
                        <a:t> thước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Dimensions</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6000x2300x2150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604802"/>
                  </a:ext>
                </a:extLst>
              </a:tr>
              <a:tr h="430308">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Công suất bơm chân không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Vacuum </a:t>
                      </a:r>
                      <a:r>
                        <a:rPr lang="en-US" sz="850" b="1" kern="1200">
                          <a:solidFill>
                            <a:schemeClr val="tx1"/>
                          </a:solidFill>
                          <a:latin typeface="Calibri" panose="020F0502020204030204" pitchFamily="34" charset="0"/>
                          <a:ea typeface="Cascadia Code" panose="020B0609020000020004" pitchFamily="49" charset="0"/>
                          <a:cs typeface="Calibri" panose="020F0502020204030204" pitchFamily="34" charset="0"/>
                        </a:rPr>
                        <a:t>pump </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7.5 kW x 2</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Tổng công suất</a:t>
                      </a: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Total</a:t>
                      </a:r>
                      <a:r>
                        <a:rPr lang="en-US" sz="850" b="1" baseline="0" noProof="1">
                          <a:latin typeface="Calibri" panose="020F0502020204030204" pitchFamily="34" charset="0"/>
                          <a:ea typeface="Cascadia Code" panose="020B0609020000020004" pitchFamily="49" charset="0"/>
                          <a:cs typeface="Calibri" panose="020F0502020204030204" pitchFamily="34" charset="0"/>
                        </a:rPr>
                        <a:t> power</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27 </a:t>
                      </a:r>
                      <a:r>
                        <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rPr>
                        <a:t>kW</a:t>
                      </a: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34079"/>
                  </a:ext>
                </a:extLst>
              </a:tr>
              <a:tr h="430308">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Bộ</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khoan</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Drill package</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r>
                        <a:rPr lang="en-GB"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5+4</a:t>
                      </a: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indent="0" algn="l" defTabSz="914434" rtl="0" eaLnBrk="1" fontAlgn="auto" latinLnBrk="0" hangingPunct="1">
                        <a:lnSpc>
                          <a:spcPct val="100000"/>
                        </a:lnSpc>
                        <a:spcBef>
                          <a:spcPts val="0"/>
                        </a:spcBef>
                        <a:spcAft>
                          <a:spcPts val="0"/>
                        </a:spcAft>
                        <a:buClrTx/>
                        <a:buSzTx/>
                        <a:buFontTx/>
                        <a:buNone/>
                        <a:tabLst/>
                        <a:defRPr/>
                      </a:pPr>
                      <a:endParaRPr lang="en-US" sz="850" b="1" kern="1200" dirty="0">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591034"/>
                  </a:ext>
                </a:extLst>
              </a:tr>
            </a:tbl>
          </a:graphicData>
        </a:graphic>
      </p:graphicFrame>
    </p:spTree>
    <p:extLst>
      <p:ext uri="{BB962C8B-B14F-4D97-AF65-F5344CB8AC3E}">
        <p14:creationId xmlns:p14="http://schemas.microsoft.com/office/powerpoint/2010/main" val="2042846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hqprint">
            <a:extLst>
              <a:ext uri="{28A0092B-C50C-407E-A947-70E740481C1C}">
                <a14:useLocalDpi xmlns:a14="http://schemas.microsoft.com/office/drawing/2010/main" val="0"/>
              </a:ext>
            </a:extLst>
          </a:blip>
          <a:srcRect r="1149"/>
          <a:stretch/>
        </p:blipFill>
        <p:spPr>
          <a:xfrm>
            <a:off x="4824315" y="1113611"/>
            <a:ext cx="7289800" cy="3104759"/>
          </a:xfrm>
          <a:prstGeom prst="rect">
            <a:avLst/>
          </a:prstGeom>
        </p:spPr>
      </p:pic>
      <p:pic>
        <p:nvPicPr>
          <p:cNvPr id="3" name="Hình ảnh 2">
            <a:extLst>
              <a:ext uri="{FF2B5EF4-FFF2-40B4-BE49-F238E27FC236}">
                <a16:creationId xmlns:a16="http://schemas.microsoft.com/office/drawing/2014/main" id="{05C361EC-173D-CB9E-C7CA-55EDF431C002}"/>
              </a:ext>
            </a:extLst>
          </p:cNvPr>
          <p:cNvPicPr>
            <a:picLocks noChangeAspect="1"/>
          </p:cNvPicPr>
          <p:nvPr/>
        </p:nvPicPr>
        <p:blipFill>
          <a:blip r:embed="rId3"/>
          <a:stretch>
            <a:fillRect/>
          </a:stretch>
        </p:blipFill>
        <p:spPr>
          <a:xfrm flipH="1">
            <a:off x="10505745" y="6136440"/>
            <a:ext cx="697691" cy="49741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874E62D-94F3-3ABE-3577-9D54CD1E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9" y="215543"/>
            <a:ext cx="1425641" cy="1875845"/>
          </a:xfrm>
          <a:prstGeom prst="rect">
            <a:avLst/>
          </a:prstGeom>
        </p:spPr>
      </p:pic>
      <p:sp>
        <p:nvSpPr>
          <p:cNvPr id="5" name="TextBox 4">
            <a:extLst>
              <a:ext uri="{FF2B5EF4-FFF2-40B4-BE49-F238E27FC236}">
                <a16:creationId xmlns:a16="http://schemas.microsoft.com/office/drawing/2014/main" id="{E9A8AC48-255E-F2A3-1B87-D163B4BD473F}"/>
              </a:ext>
            </a:extLst>
          </p:cNvPr>
          <p:cNvSpPr txBox="1"/>
          <p:nvPr/>
        </p:nvSpPr>
        <p:spPr>
          <a:xfrm>
            <a:off x="1661035" y="781932"/>
            <a:ext cx="6382811" cy="1292790"/>
          </a:xfrm>
          <a:prstGeom prst="rect">
            <a:avLst/>
          </a:prstGeom>
          <a:noFill/>
        </p:spPr>
        <p:txBody>
          <a:bodyPr wrap="square" rtlCol="0">
            <a:spAutoFit/>
          </a:bodyPr>
          <a:lstStyle/>
          <a:p>
            <a:r>
              <a:rPr lang="en-US" sz="5401"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GK6</a:t>
            </a:r>
          </a:p>
          <a:p>
            <a:r>
              <a:rPr lang="en-US" sz="1400" dirty="0">
                <a:latin typeface="Bahnschrift SemiBold" panose="020B0502040204020203" pitchFamily="34" charset="0"/>
                <a:ea typeface="Cascadia Code" panose="020B0609020000020004" pitchFamily="49" charset="0"/>
                <a:cs typeface="Cascadia Code" panose="020B0609020000020004" pitchFamily="49" charset="0"/>
              </a:rPr>
              <a:t>MÁY CẮT VÁN CNC</a:t>
            </a:r>
          </a:p>
          <a:p>
            <a:r>
              <a:rPr lang="en-US" sz="1000" dirty="0">
                <a:latin typeface="Bahnschrift SemiBold" panose="020B0502040204020203" pitchFamily="34" charset="0"/>
                <a:ea typeface="Cascadia Code" panose="020B0609020000020004" pitchFamily="49" charset="0"/>
                <a:cs typeface="Cascadia Code" panose="020B0609020000020004" pitchFamily="49" charset="0"/>
              </a:rPr>
              <a:t>CNC cutting machine (Automatic loading and unloading) </a:t>
            </a:r>
          </a:p>
        </p:txBody>
      </p:sp>
      <p:sp>
        <p:nvSpPr>
          <p:cNvPr id="7" name="TextBox 6">
            <a:extLst>
              <a:ext uri="{FF2B5EF4-FFF2-40B4-BE49-F238E27FC236}">
                <a16:creationId xmlns:a16="http://schemas.microsoft.com/office/drawing/2014/main" id="{BB699906-A749-F307-96F2-12DE45D81CE2}"/>
              </a:ext>
            </a:extLst>
          </p:cNvPr>
          <p:cNvSpPr txBox="1"/>
          <p:nvPr/>
        </p:nvSpPr>
        <p:spPr>
          <a:xfrm>
            <a:off x="233717" y="2698615"/>
            <a:ext cx="4521163" cy="1461939"/>
          </a:xfrm>
          <a:prstGeom prst="rect">
            <a:avLst/>
          </a:prstGeom>
          <a:noFill/>
        </p:spPr>
        <p:txBody>
          <a:bodyPr wrap="square" rtlCol="0">
            <a:spAutoFit/>
          </a:bodyPr>
          <a:lstStyle/>
          <a:p>
            <a:pPr algn="just"/>
            <a:r>
              <a:rPr lang="vi-VN" sz="1125" b="1" dirty="0">
                <a:latin typeface="Calibri" panose="020F0502020204030204" pitchFamily="34" charset="0"/>
                <a:ea typeface="Cascadia Code" panose="020B0609020000020004" pitchFamily="49" charset="0"/>
                <a:cs typeface="Calibri" panose="020F0502020204030204" pitchFamily="34" charset="0"/>
              </a:rPr>
              <a:t>Kết nối thiết bị tự động thông minh, hệ thống tự động hóa tiêu chuẩn.</a:t>
            </a:r>
          </a:p>
          <a:p>
            <a:pPr algn="just"/>
            <a:r>
              <a:rPr lang="en-US" sz="1125" b="1" dirty="0" err="1">
                <a:latin typeface="Calibri" panose="020F0502020204030204" pitchFamily="34" charset="0"/>
                <a:ea typeface="Cascadia Code" panose="020B0609020000020004" pitchFamily="49" charset="0"/>
                <a:cs typeface="Calibri" panose="020F0502020204030204" pitchFamily="34" charset="0"/>
              </a:rPr>
              <a:t>Linh</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hoạt</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và</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tự</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động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hóa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trong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dây</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chuyền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sản</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xuất</a:t>
            </a:r>
            <a:r>
              <a:rPr lang="vi-VN" sz="1125" b="1" dirty="0">
                <a:latin typeface="Calibri" panose="020F0502020204030204" pitchFamily="34" charset="0"/>
                <a:ea typeface="Cascadia Code" panose="020B0609020000020004" pitchFamily="49" charset="0"/>
                <a:cs typeface="Calibri" panose="020F0502020204030204" pitchFamily="34" charset="0"/>
              </a:rPr>
              <a:t>. </a:t>
            </a:r>
          </a:p>
          <a:p>
            <a:pPr algn="just"/>
            <a:r>
              <a:rPr lang="vi-VN" sz="1125" b="1" dirty="0">
                <a:latin typeface="Calibri" panose="020F0502020204030204" pitchFamily="34" charset="0"/>
                <a:ea typeface="Cascadia Code" panose="020B0609020000020004" pitchFamily="49" charset="0"/>
                <a:cs typeface="Calibri" panose="020F0502020204030204" pitchFamily="34" charset="0"/>
              </a:rPr>
              <a:t>Gia công khoan, phay, cắt với một lần gá đặt, giảm </a:t>
            </a:r>
            <a:r>
              <a:rPr lang="en-US" sz="1125" b="1" dirty="0" err="1">
                <a:latin typeface="Calibri" panose="020F0502020204030204" pitchFamily="34" charset="0"/>
                <a:ea typeface="Cascadia Code" panose="020B0609020000020004" pitchFamily="49" charset="0"/>
                <a:cs typeface="Calibri" panose="020F0502020204030204" pitchFamily="34" charset="0"/>
              </a:rPr>
              <a:t>gia</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công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thủ công, nâng cao </a:t>
            </a:r>
            <a:r>
              <a:rPr lang="en-US" sz="1125" b="1" dirty="0" err="1">
                <a:latin typeface="Calibri" panose="020F0502020204030204" pitchFamily="34" charset="0"/>
                <a:ea typeface="Cascadia Code" panose="020B0609020000020004" pitchFamily="49" charset="0"/>
                <a:cs typeface="Calibri" panose="020F0502020204030204" pitchFamily="34" charset="0"/>
              </a:rPr>
              <a:t>đáng</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en-US" sz="1125" b="1" dirty="0" err="1">
                <a:latin typeface="Calibri" panose="020F0502020204030204" pitchFamily="34" charset="0"/>
                <a:ea typeface="Cascadia Code" panose="020B0609020000020004" pitchFamily="49" charset="0"/>
                <a:cs typeface="Calibri" panose="020F0502020204030204" pitchFamily="34" charset="0"/>
              </a:rPr>
              <a:t>kể</a:t>
            </a:r>
            <a:r>
              <a:rPr lang="en-US" sz="1125" b="1" dirty="0">
                <a:latin typeface="Calibri" panose="020F0502020204030204" pitchFamily="34" charset="0"/>
                <a:ea typeface="Cascadia Code" panose="020B0609020000020004" pitchFamily="49" charset="0"/>
                <a:cs typeface="Calibri" panose="020F0502020204030204" pitchFamily="34" charset="0"/>
              </a:rPr>
              <a:t> </a:t>
            </a:r>
            <a:r>
              <a:rPr lang="vi-VN" sz="1125" b="1" dirty="0">
                <a:latin typeface="Calibri" panose="020F0502020204030204" pitchFamily="34" charset="0"/>
                <a:ea typeface="Cascadia Code" panose="020B0609020000020004" pitchFamily="49" charset="0"/>
                <a:cs typeface="Calibri" panose="020F0502020204030204" pitchFamily="34" charset="0"/>
              </a:rPr>
              <a:t>hiệu suất sản xuất.</a:t>
            </a:r>
            <a:endParaRPr lang="en-US" sz="1125" b="1" dirty="0">
              <a:latin typeface="Calibri" panose="020F0502020204030204" pitchFamily="34" charset="0"/>
              <a:ea typeface="Cascadia Code" panose="020B0609020000020004" pitchFamily="49" charset="0"/>
              <a:cs typeface="Calibri" panose="020F0502020204030204" pitchFamily="34" charset="0"/>
            </a:endParaRPr>
          </a:p>
          <a:p>
            <a:pPr algn="just"/>
            <a:endParaRPr lang="en-US" sz="600" b="1" dirty="0">
              <a:latin typeface="Times New Roman" panose="02020603050405020304" pitchFamily="18" charset="0"/>
              <a:ea typeface="Cascadia Code" panose="020B0609020000020004" pitchFamily="49" charset="0"/>
              <a:cs typeface="Times New Roman" panose="02020603050405020304" pitchFamily="18" charset="0"/>
            </a:endParaRPr>
          </a:p>
          <a:p>
            <a:pPr algn="just"/>
            <a:r>
              <a:rPr lang="en-US" sz="950" dirty="0">
                <a:ea typeface="Cascadia Code" panose="020B0609020000020004" pitchFamily="49" charset="0"/>
                <a:cs typeface="Times New Roman" panose="02020603050405020304" pitchFamily="18" charset="0"/>
              </a:rPr>
              <a:t>Intelligent automation equipment connection, standard automation system. </a:t>
            </a:r>
          </a:p>
          <a:p>
            <a:pPr algn="just"/>
            <a:r>
              <a:rPr lang="en-US" sz="950" dirty="0">
                <a:ea typeface="Cascadia Code" panose="020B0609020000020004" pitchFamily="49" charset="0"/>
                <a:cs typeface="Times New Roman" panose="02020603050405020304" pitchFamily="18" charset="0"/>
              </a:rPr>
              <a:t>Flexible automated production unit and production line. </a:t>
            </a:r>
          </a:p>
          <a:p>
            <a:pPr algn="just"/>
            <a:r>
              <a:rPr lang="en-US" sz="950" dirty="0">
                <a:ea typeface="Cascadia Code" panose="020B0609020000020004" pitchFamily="49" charset="0"/>
                <a:cs typeface="Times New Roman" panose="02020603050405020304" pitchFamily="18" charset="0"/>
              </a:rPr>
              <a:t>One time to meet the cutting, milling, drilling process, reduce the amount of the manual use, greatly improver production efficiency. </a:t>
            </a:r>
          </a:p>
        </p:txBody>
      </p:sp>
      <p:sp>
        <p:nvSpPr>
          <p:cNvPr id="6" name="TextBox 5">
            <a:extLst>
              <a:ext uri="{FF2B5EF4-FFF2-40B4-BE49-F238E27FC236}">
                <a16:creationId xmlns:a16="http://schemas.microsoft.com/office/drawing/2014/main" id="{E26A1427-911E-EF72-2C16-7E57D8EA865C}"/>
              </a:ext>
            </a:extLst>
          </p:cNvPr>
          <p:cNvSpPr txBox="1"/>
          <p:nvPr/>
        </p:nvSpPr>
        <p:spPr>
          <a:xfrm>
            <a:off x="201168" y="2203704"/>
            <a:ext cx="3575896" cy="646331"/>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ea typeface="Cascadia Code" panose="020B0609020000020004" pitchFamily="49" charset="0"/>
                <a:cs typeface="Times New Roman" panose="02020603050405020304" pitchFamily="18" charset="0"/>
              </a:rPr>
              <a:t>TỰ ĐỘNG CẤP VÀ THOÁT PHÔI</a:t>
            </a:r>
          </a:p>
          <a:p>
            <a:r>
              <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rPr>
              <a:t>Automatic loading and unloading </a:t>
            </a:r>
          </a:p>
          <a:p>
            <a:endParaRPr lang="en-US" sz="1000" b="1" dirty="0">
              <a:solidFill>
                <a:schemeClr val="bg1">
                  <a:lumMod val="50000"/>
                </a:schemeClr>
              </a:solidFill>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34" name="TextBox 33">
            <a:extLst>
              <a:ext uri="{FF2B5EF4-FFF2-40B4-BE49-F238E27FC236}">
                <a16:creationId xmlns:a16="http://schemas.microsoft.com/office/drawing/2014/main" id="{C6685080-6C46-D8C4-9CB1-30DAF2F06D57}"/>
              </a:ext>
            </a:extLst>
          </p:cNvPr>
          <p:cNvSpPr txBox="1"/>
          <p:nvPr/>
        </p:nvSpPr>
        <p:spPr>
          <a:xfrm>
            <a:off x="2137354" y="5120640"/>
            <a:ext cx="1558430" cy="338554"/>
          </a:xfrm>
          <a:prstGeom prst="rect">
            <a:avLst/>
          </a:prstGeom>
          <a:noFill/>
        </p:spPr>
        <p:txBody>
          <a:bodyPr wrap="square" rtlCol="0">
            <a:spAutoFit/>
          </a:bodyPr>
          <a:lstStyle/>
          <a:p>
            <a:r>
              <a:rPr lang="en-US" sz="800" b="1" dirty="0"/>
              <a:t>Bánh </a:t>
            </a:r>
            <a:r>
              <a:rPr lang="en-US" sz="800" b="1" dirty="0" err="1"/>
              <a:t>xe</a:t>
            </a:r>
            <a:r>
              <a:rPr lang="en-US" sz="800" b="1" dirty="0"/>
              <a:t> </a:t>
            </a:r>
            <a:r>
              <a:rPr lang="en-US" sz="800" b="1" dirty="0" err="1"/>
              <a:t>cao</a:t>
            </a:r>
            <a:r>
              <a:rPr lang="en-US" sz="800" b="1" dirty="0"/>
              <a:t> </a:t>
            </a:r>
            <a:r>
              <a:rPr lang="en-US" sz="800" b="1" dirty="0" err="1"/>
              <a:t>su</a:t>
            </a:r>
            <a:r>
              <a:rPr lang="en-US" sz="800" b="1" dirty="0"/>
              <a:t> </a:t>
            </a:r>
            <a:r>
              <a:rPr lang="en-US" sz="800" b="1" dirty="0" err="1"/>
              <a:t>hỗ</a:t>
            </a:r>
            <a:r>
              <a:rPr lang="en-US" sz="800" b="1" dirty="0"/>
              <a:t> </a:t>
            </a:r>
            <a:r>
              <a:rPr lang="en-US" sz="800" b="1" dirty="0" err="1"/>
              <a:t>trợ</a:t>
            </a:r>
            <a:r>
              <a:rPr lang="en-US" sz="800" b="1" dirty="0"/>
              <a:t> </a:t>
            </a:r>
            <a:r>
              <a:rPr lang="en-US" sz="800" b="1" dirty="0" err="1"/>
              <a:t>khi</a:t>
            </a:r>
            <a:r>
              <a:rPr lang="en-US" sz="800" b="1" dirty="0"/>
              <a:t> </a:t>
            </a:r>
            <a:r>
              <a:rPr lang="en-US" sz="800" b="1" dirty="0" err="1"/>
              <a:t>tải</a:t>
            </a:r>
            <a:r>
              <a:rPr lang="en-US" sz="800" b="1" dirty="0"/>
              <a:t> </a:t>
            </a:r>
            <a:r>
              <a:rPr lang="en-US" sz="800" b="1" dirty="0" err="1"/>
              <a:t>ván</a:t>
            </a:r>
            <a:r>
              <a:rPr lang="en-US" sz="800" b="1" dirty="0"/>
              <a:t> </a:t>
            </a:r>
          </a:p>
          <a:p>
            <a:r>
              <a:rPr lang="en-US" sz="800" dirty="0"/>
              <a:t>Rubber wheel assisted loading</a:t>
            </a:r>
          </a:p>
        </p:txBody>
      </p:sp>
      <p:sp>
        <p:nvSpPr>
          <p:cNvPr id="35" name="TextBox 34">
            <a:extLst>
              <a:ext uri="{FF2B5EF4-FFF2-40B4-BE49-F238E27FC236}">
                <a16:creationId xmlns:a16="http://schemas.microsoft.com/office/drawing/2014/main" id="{D484802E-D5A9-2197-AA87-182467453CDE}"/>
              </a:ext>
            </a:extLst>
          </p:cNvPr>
          <p:cNvSpPr txBox="1"/>
          <p:nvPr/>
        </p:nvSpPr>
        <p:spPr>
          <a:xfrm>
            <a:off x="307872" y="5122496"/>
            <a:ext cx="1594080" cy="338554"/>
          </a:xfrm>
          <a:prstGeom prst="rect">
            <a:avLst/>
          </a:prstGeom>
          <a:noFill/>
        </p:spPr>
        <p:txBody>
          <a:bodyPr wrap="square" rtlCol="0">
            <a:spAutoFit/>
          </a:bodyPr>
          <a:lstStyle/>
          <a:p>
            <a:r>
              <a:rPr lang="en-US" sz="800" b="1" dirty="0" err="1"/>
              <a:t>Bạc</a:t>
            </a:r>
            <a:r>
              <a:rPr lang="en-US" sz="800" b="1" dirty="0"/>
              <a:t> </a:t>
            </a:r>
            <a:r>
              <a:rPr lang="en-US" sz="800" b="1" dirty="0" err="1"/>
              <a:t>đạn</a:t>
            </a:r>
            <a:r>
              <a:rPr lang="en-US" sz="800" b="1" dirty="0"/>
              <a:t> </a:t>
            </a:r>
            <a:r>
              <a:rPr lang="en-US" sz="800" b="1" dirty="0" err="1"/>
              <a:t>trượt</a:t>
            </a:r>
            <a:r>
              <a:rPr lang="en-US" sz="800" b="1" dirty="0"/>
              <a:t> </a:t>
            </a:r>
            <a:r>
              <a:rPr lang="en-US" sz="800" b="1" dirty="0" err="1"/>
              <a:t>của</a:t>
            </a:r>
            <a:r>
              <a:rPr lang="en-US" sz="800" b="1" dirty="0"/>
              <a:t> </a:t>
            </a:r>
            <a:r>
              <a:rPr lang="en-US" sz="800" b="1" dirty="0" err="1"/>
              <a:t>Đức</a:t>
            </a:r>
            <a:endParaRPr lang="en-US" sz="800" b="1" dirty="0"/>
          </a:p>
          <a:p>
            <a:r>
              <a:rPr lang="en-US" sz="800" dirty="0"/>
              <a:t>German slider </a:t>
            </a:r>
          </a:p>
        </p:txBody>
      </p:sp>
      <p:pic>
        <p:nvPicPr>
          <p:cNvPr id="36" name="Picture 35" descr="A black and silver metal object&#10;&#10;Description automatically generated">
            <a:extLst>
              <a:ext uri="{FF2B5EF4-FFF2-40B4-BE49-F238E27FC236}">
                <a16:creationId xmlns:a16="http://schemas.microsoft.com/office/drawing/2014/main" id="{47A2A603-93DC-3DF6-F3E9-43DEC63EF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238" y="4128272"/>
            <a:ext cx="1725908" cy="1045813"/>
          </a:xfrm>
          <a:prstGeom prst="rect">
            <a:avLst/>
          </a:prstGeom>
        </p:spPr>
      </p:pic>
      <p:pic>
        <p:nvPicPr>
          <p:cNvPr id="37" name="Picture 36" descr="A close-up of a white machine&#10;&#10;Description automatically generated">
            <a:extLst>
              <a:ext uri="{FF2B5EF4-FFF2-40B4-BE49-F238E27FC236}">
                <a16:creationId xmlns:a16="http://schemas.microsoft.com/office/drawing/2014/main" id="{D2DF7943-E368-F977-CB7A-BD8434F66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156" y="4109984"/>
            <a:ext cx="1415819" cy="993666"/>
          </a:xfrm>
          <a:prstGeom prst="rect">
            <a:avLst/>
          </a:prstGeom>
        </p:spPr>
      </p:pic>
      <p:pic>
        <p:nvPicPr>
          <p:cNvPr id="38" name="Hình ảnh 8">
            <a:extLst>
              <a:ext uri="{FF2B5EF4-FFF2-40B4-BE49-F238E27FC236}">
                <a16:creationId xmlns:a16="http://schemas.microsoft.com/office/drawing/2014/main" id="{88FA61F3-139A-3406-934C-5D91E814B951}"/>
              </a:ext>
            </a:extLst>
          </p:cNvPr>
          <p:cNvPicPr>
            <a:picLocks noChangeAspect="1"/>
          </p:cNvPicPr>
          <p:nvPr/>
        </p:nvPicPr>
        <p:blipFill>
          <a:blip r:embed="rId7"/>
          <a:stretch>
            <a:fillRect/>
          </a:stretch>
        </p:blipFill>
        <p:spPr>
          <a:xfrm>
            <a:off x="307872" y="5436053"/>
            <a:ext cx="1653008" cy="1036032"/>
          </a:xfrm>
          <a:prstGeom prst="rect">
            <a:avLst/>
          </a:prstGeom>
        </p:spPr>
      </p:pic>
      <p:pic>
        <p:nvPicPr>
          <p:cNvPr id="39" name="Hình ảnh 12">
            <a:extLst>
              <a:ext uri="{FF2B5EF4-FFF2-40B4-BE49-F238E27FC236}">
                <a16:creationId xmlns:a16="http://schemas.microsoft.com/office/drawing/2014/main" id="{EE6AD907-BA62-D3F5-1716-A58712B9A122}"/>
              </a:ext>
            </a:extLst>
          </p:cNvPr>
          <p:cNvPicPr>
            <a:picLocks noChangeAspect="1"/>
          </p:cNvPicPr>
          <p:nvPr/>
        </p:nvPicPr>
        <p:blipFill>
          <a:blip r:embed="rId8"/>
          <a:stretch>
            <a:fillRect/>
          </a:stretch>
        </p:blipFill>
        <p:spPr>
          <a:xfrm>
            <a:off x="2208156" y="5440680"/>
            <a:ext cx="1445229" cy="1031405"/>
          </a:xfrm>
          <a:prstGeom prst="rect">
            <a:avLst/>
          </a:prstGeom>
        </p:spPr>
      </p:pic>
      <p:sp>
        <p:nvSpPr>
          <p:cNvPr id="8" name="Slide Number Placeholder 7"/>
          <p:cNvSpPr>
            <a:spLocks noGrp="1"/>
          </p:cNvSpPr>
          <p:nvPr>
            <p:ph type="sldNum" sz="quarter" idx="12"/>
          </p:nvPr>
        </p:nvSpPr>
        <p:spPr/>
        <p:txBody>
          <a:bodyPr vert="horz" lIns="91440" tIns="45720" rIns="91440" bIns="45720" rtlCol="0" anchor="ctr"/>
          <a:lstStyle/>
          <a:p>
            <a:r>
              <a:rPr lang="en-GB" b="1" smtClean="0">
                <a:solidFill>
                  <a:srgbClr val="006600"/>
                </a:solidFill>
              </a:rPr>
              <a:t>9</a:t>
            </a:r>
            <a:endParaRPr lang="en-US" b="1" dirty="0">
              <a:solidFill>
                <a:srgbClr val="006600"/>
              </a:solidFill>
            </a:endParaRPr>
          </a:p>
        </p:txBody>
      </p:sp>
      <p:pic>
        <p:nvPicPr>
          <p:cNvPr id="24" name="Picture 23">
            <a:extLst>
              <a:ext uri="{FF2B5EF4-FFF2-40B4-BE49-F238E27FC236}">
                <a16:creationId xmlns:a16="http://schemas.microsoft.com/office/drawing/2014/main" id="{90D02F9B-1BA7-BC80-058B-4084BE87F978}"/>
              </a:ext>
            </a:extLst>
          </p:cNvPr>
          <p:cNvPicPr>
            <a:picLocks noChangeAspect="1"/>
          </p:cNvPicPr>
          <p:nvPr/>
        </p:nvPicPr>
        <p:blipFill>
          <a:blip r:embed="rId9"/>
          <a:stretch>
            <a:fillRect/>
          </a:stretch>
        </p:blipFill>
        <p:spPr>
          <a:xfrm>
            <a:off x="11455382" y="6107281"/>
            <a:ext cx="573189" cy="573189"/>
          </a:xfrm>
          <a:prstGeom prst="rect">
            <a:avLst/>
          </a:prstGeom>
        </p:spPr>
      </p:pic>
      <p:sp>
        <p:nvSpPr>
          <p:cNvPr id="20" name="TextBox 19">
            <a:extLst>
              <a:ext uri="{FF2B5EF4-FFF2-40B4-BE49-F238E27FC236}">
                <a16:creationId xmlns:a16="http://schemas.microsoft.com/office/drawing/2014/main" id="{AB744FCD-156B-7126-5D81-3AD38FEECEF9}"/>
              </a:ext>
            </a:extLst>
          </p:cNvPr>
          <p:cNvSpPr txBox="1"/>
          <p:nvPr/>
        </p:nvSpPr>
        <p:spPr>
          <a:xfrm>
            <a:off x="310896" y="6442473"/>
            <a:ext cx="1538051" cy="338554"/>
          </a:xfrm>
          <a:prstGeom prst="rect">
            <a:avLst/>
          </a:prstGeom>
          <a:noFill/>
        </p:spPr>
        <p:txBody>
          <a:bodyPr wrap="square" rtlCol="0">
            <a:spAutoFit/>
          </a:bodyPr>
          <a:lstStyle/>
          <a:p>
            <a:r>
              <a:rPr lang="en-US" sz="800" b="1" dirty="0"/>
              <a:t>Ray </a:t>
            </a:r>
            <a:r>
              <a:rPr lang="en-US" sz="800" b="1" dirty="0" err="1"/>
              <a:t>dẫn</a:t>
            </a:r>
            <a:r>
              <a:rPr lang="en-US" sz="800" b="1" dirty="0"/>
              <a:t> </a:t>
            </a:r>
            <a:r>
              <a:rPr lang="en-US" sz="800" b="1" dirty="0" err="1"/>
              <a:t>hướng</a:t>
            </a:r>
            <a:r>
              <a:rPr lang="en-US" sz="800" b="1" dirty="0"/>
              <a:t> </a:t>
            </a:r>
            <a:r>
              <a:rPr lang="en-US" sz="800" b="1" dirty="0" err="1"/>
              <a:t>chính</a:t>
            </a:r>
            <a:r>
              <a:rPr lang="en-US" sz="800" b="1" dirty="0"/>
              <a:t> </a:t>
            </a:r>
            <a:r>
              <a:rPr lang="en-US" sz="800" b="1" dirty="0" err="1"/>
              <a:t>xác</a:t>
            </a:r>
            <a:r>
              <a:rPr lang="en-US" sz="800" b="1" dirty="0"/>
              <a:t> </a:t>
            </a:r>
            <a:r>
              <a:rPr lang="en-US" sz="800" b="1" dirty="0" err="1"/>
              <a:t>cao</a:t>
            </a:r>
            <a:endParaRPr lang="en-US" sz="800" b="1" dirty="0"/>
          </a:p>
          <a:p>
            <a:r>
              <a:rPr lang="en-US" sz="800" dirty="0"/>
              <a:t>Imported precision helical guide </a:t>
            </a:r>
          </a:p>
        </p:txBody>
      </p:sp>
      <p:sp>
        <p:nvSpPr>
          <p:cNvPr id="21" name="TextBox 20">
            <a:extLst>
              <a:ext uri="{FF2B5EF4-FFF2-40B4-BE49-F238E27FC236}">
                <a16:creationId xmlns:a16="http://schemas.microsoft.com/office/drawing/2014/main" id="{AB744FCD-156B-7126-5D81-3AD38FEECEF9}"/>
              </a:ext>
            </a:extLst>
          </p:cNvPr>
          <p:cNvSpPr txBox="1"/>
          <p:nvPr/>
        </p:nvSpPr>
        <p:spPr>
          <a:xfrm>
            <a:off x="2110137" y="6448218"/>
            <a:ext cx="1538051" cy="338554"/>
          </a:xfrm>
          <a:prstGeom prst="rect">
            <a:avLst/>
          </a:prstGeom>
          <a:noFill/>
        </p:spPr>
        <p:txBody>
          <a:bodyPr wrap="square" rtlCol="0">
            <a:spAutoFit/>
          </a:bodyPr>
          <a:lstStyle/>
          <a:p>
            <a:r>
              <a:rPr lang="en-US" sz="800" b="1" dirty="0" err="1"/>
              <a:t>Biến</a:t>
            </a:r>
            <a:r>
              <a:rPr lang="en-US" sz="800" b="1" dirty="0"/>
              <a:t> </a:t>
            </a:r>
            <a:r>
              <a:rPr lang="en-US" sz="800" b="1" err="1"/>
              <a:t>tần</a:t>
            </a:r>
            <a:r>
              <a:rPr lang="en-US" sz="800" b="1"/>
              <a:t> </a:t>
            </a:r>
            <a:r>
              <a:rPr lang="en-US" sz="800" b="1" smtClean="0"/>
              <a:t>trục chính</a:t>
            </a:r>
            <a:endParaRPr lang="en-US" sz="800" b="1" dirty="0"/>
          </a:p>
          <a:p>
            <a:r>
              <a:rPr lang="en-US" sz="800" smtClean="0"/>
              <a:t>Main </a:t>
            </a:r>
            <a:r>
              <a:rPr lang="en-US" sz="800" dirty="0"/>
              <a:t>inverter </a:t>
            </a:r>
          </a:p>
        </p:txBody>
      </p:sp>
      <p:sp>
        <p:nvSpPr>
          <p:cNvPr id="25" name="TextBox 45">
            <a:extLst>
              <a:ext uri="{FF2B5EF4-FFF2-40B4-BE49-F238E27FC236}">
                <a16:creationId xmlns:a16="http://schemas.microsoft.com/office/drawing/2014/main" id="{5CFC2755-55FB-CB30-A54D-8CE8A2201ED2}"/>
              </a:ext>
            </a:extLst>
          </p:cNvPr>
          <p:cNvSpPr txBox="1"/>
          <p:nvPr/>
        </p:nvSpPr>
        <p:spPr>
          <a:xfrm>
            <a:off x="9174091" y="4051832"/>
            <a:ext cx="2567885" cy="276999"/>
          </a:xfrm>
          <a:prstGeom prst="rect">
            <a:avLst/>
          </a:prstGeom>
          <a:noFill/>
        </p:spPr>
        <p:txBody>
          <a:bodyPr wrap="square" rtlCol="0">
            <a:spAutoFit/>
          </a:bodyPr>
          <a:lstStyle/>
          <a:p>
            <a:r>
              <a:rPr lang="en-US" sz="1200" spc="-100" dirty="0">
                <a:solidFill>
                  <a:srgbClr val="002060"/>
                </a:solidFill>
                <a:latin typeface="Bahnschrift SemiBold" panose="020B0502040204020203" pitchFamily="34" charset="0"/>
                <a:ea typeface="Cascadia Code" panose="020B0609020000020004" pitchFamily="49" charset="0"/>
                <a:cs typeface="Cascadia Code" panose="020B0609020000020004" pitchFamily="49" charset="0"/>
              </a:rPr>
              <a:t>THÔNG SỐ KỸ THUẬT  /  TECHNICAL DATA</a:t>
            </a:r>
          </a:p>
        </p:txBody>
      </p:sp>
      <p:graphicFrame>
        <p:nvGraphicFramePr>
          <p:cNvPr id="26" name="Table 28">
            <a:extLst>
              <a:ext uri="{FF2B5EF4-FFF2-40B4-BE49-F238E27FC236}">
                <a16:creationId xmlns:a16="http://schemas.microsoft.com/office/drawing/2014/main" id="{C6A8C127-9D81-BF96-2CE9-DCEBDE4D71FF}"/>
              </a:ext>
            </a:extLst>
          </p:cNvPr>
          <p:cNvGraphicFramePr>
            <a:graphicFrameLocks noGrp="1"/>
          </p:cNvGraphicFramePr>
          <p:nvPr>
            <p:extLst>
              <p:ext uri="{D42A27DB-BD31-4B8C-83A1-F6EECF244321}">
                <p14:modId xmlns:p14="http://schemas.microsoft.com/office/powerpoint/2010/main" val="427755438"/>
              </p:ext>
            </p:extLst>
          </p:nvPr>
        </p:nvGraphicFramePr>
        <p:xfrm>
          <a:off x="5341619" y="4328327"/>
          <a:ext cx="6343561" cy="1610350"/>
        </p:xfrm>
        <a:graphic>
          <a:graphicData uri="http://schemas.openxmlformats.org/drawingml/2006/table">
            <a:tbl>
              <a:tblPr bandRow="1">
                <a:tableStyleId>{7E9639D4-E3E2-4D34-9284-5A2195B3D0D7}</a:tableStyleId>
              </a:tblPr>
              <a:tblGrid>
                <a:gridCol w="1143001">
                  <a:extLst>
                    <a:ext uri="{9D8B030D-6E8A-4147-A177-3AD203B41FA5}">
                      <a16:colId xmlns:a16="http://schemas.microsoft.com/office/drawing/2014/main" val="2789679717"/>
                    </a:ext>
                  </a:extLst>
                </a:gridCol>
                <a:gridCol w="891540">
                  <a:extLst>
                    <a:ext uri="{9D8B030D-6E8A-4147-A177-3AD203B41FA5}">
                      <a16:colId xmlns:a16="http://schemas.microsoft.com/office/drawing/2014/main" val="1004352861"/>
                    </a:ext>
                  </a:extLst>
                </a:gridCol>
                <a:gridCol w="1402080">
                  <a:extLst>
                    <a:ext uri="{9D8B030D-6E8A-4147-A177-3AD203B41FA5}">
                      <a16:colId xmlns:a16="http://schemas.microsoft.com/office/drawing/2014/main" val="818998682"/>
                    </a:ext>
                  </a:extLst>
                </a:gridCol>
                <a:gridCol w="929640">
                  <a:extLst>
                    <a:ext uri="{9D8B030D-6E8A-4147-A177-3AD203B41FA5}">
                      <a16:colId xmlns:a16="http://schemas.microsoft.com/office/drawing/2014/main" val="70742874"/>
                    </a:ext>
                  </a:extLst>
                </a:gridCol>
                <a:gridCol w="944880">
                  <a:extLst>
                    <a:ext uri="{9D8B030D-6E8A-4147-A177-3AD203B41FA5}">
                      <a16:colId xmlns:a16="http://schemas.microsoft.com/office/drawing/2014/main" val="599442284"/>
                    </a:ext>
                  </a:extLst>
                </a:gridCol>
                <a:gridCol w="1032420">
                  <a:extLst>
                    <a:ext uri="{9D8B030D-6E8A-4147-A177-3AD203B41FA5}">
                      <a16:colId xmlns:a16="http://schemas.microsoft.com/office/drawing/2014/main" val="808244865"/>
                    </a:ext>
                  </a:extLst>
                </a:gridCol>
              </a:tblGrid>
              <a:tr h="278722">
                <a:tc>
                  <a:txBody>
                    <a:bodyPr/>
                    <a:lstStyle/>
                    <a:p>
                      <a:r>
                        <a:rPr lang="vi-VN" sz="850" b="1" noProof="1">
                          <a:latin typeface="Calibri" panose="020F0502020204030204" pitchFamily="34" charset="0"/>
                          <a:ea typeface="Cascadia Code" panose="020B0609020000020004" pitchFamily="49" charset="0"/>
                          <a:cs typeface="Calibri" panose="020F0502020204030204" pitchFamily="34" charset="0"/>
                        </a:rPr>
                        <a:t>Kích thước bàn gia công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table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2480x1240 </a:t>
                      </a:r>
                      <a:r>
                        <a:rPr lang="en-US" sz="850" b="1" noProof="1">
                          <a:latin typeface="Calibri" panose="020F0502020204030204" pitchFamily="34" charset="0"/>
                          <a:ea typeface="Cascadia Code" panose="020B0609020000020004" pitchFamily="49" charset="0"/>
                          <a:cs typeface="Calibri" panose="020F0502020204030204" pitchFamily="34" charset="0"/>
                        </a:rPr>
                        <a:t>mm</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trục dao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Spindle speed </a:t>
                      </a:r>
                    </a:p>
                  </a:txBody>
                  <a:tcPr marT="45721" marB="45721" anchor="ctr">
                    <a:lnL>
                      <a:noFill/>
                    </a:lnL>
                    <a:lnR>
                      <a:noFill/>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18000 </a:t>
                      </a:r>
                      <a:r>
                        <a:rPr lang="en-US" sz="850" b="1" noProof="1">
                          <a:latin typeface="Calibri" panose="020F0502020204030204" pitchFamily="34" charset="0"/>
                          <a:ea typeface="Cascadia Code" panose="020B0609020000020004" pitchFamily="49" charset="0"/>
                          <a:cs typeface="Calibri" panose="020F0502020204030204" pitchFamily="34" charset="0"/>
                        </a:rPr>
                        <a:t>rpm</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9050" cap="flat" cmpd="sng" algn="ctr">
                      <a:solidFill>
                        <a:schemeClr val="tx1">
                          <a:lumMod val="75000"/>
                          <a:lumOff val="2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507421"/>
                  </a:ext>
                </a:extLst>
              </a:tr>
              <a:tr h="262647">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Kích</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thước</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Dimensions</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smtClean="0">
                          <a:solidFill>
                            <a:schemeClr val="tx1"/>
                          </a:solidFill>
                          <a:latin typeface="Calibri" panose="020F0502020204030204" pitchFamily="34" charset="0"/>
                          <a:ea typeface="Cascadia Code" panose="020B0609020000020004" pitchFamily="49" charset="0"/>
                          <a:cs typeface="Calibri" panose="020F0502020204030204" pitchFamily="34" charset="0"/>
                        </a:rPr>
                        <a:t>3800x2300x2150 </a:t>
                      </a:r>
                      <a:r>
                        <a:rPr lang="en-US" sz="850" b="1" noProof="1">
                          <a:latin typeface="Calibri" panose="020F0502020204030204" pitchFamily="34" charset="0"/>
                          <a:ea typeface="Cascadia Code" panose="020B0609020000020004" pitchFamily="49" charset="0"/>
                          <a:cs typeface="Calibri" panose="020F0502020204030204" pitchFamily="34" charset="0"/>
                        </a:rPr>
                        <a:t>mm</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Trọng</a:t>
                      </a:r>
                      <a:r>
                        <a:rPr lang="en-GB" sz="850" b="1" baseline="0" noProof="1" smtClean="0">
                          <a:latin typeface="Calibri" panose="020F0502020204030204" pitchFamily="34" charset="0"/>
                          <a:ea typeface="Cascadia Code" panose="020B0609020000020004" pitchFamily="49" charset="0"/>
                          <a:cs typeface="Calibri" panose="020F0502020204030204" pitchFamily="34" charset="0"/>
                        </a:rPr>
                        <a:t> lượng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850" b="1" noProof="1" smtClean="0">
                          <a:latin typeface="Calibri" panose="020F0502020204030204" pitchFamily="34" charset="0"/>
                          <a:ea typeface="Cascadia Code" panose="020B0609020000020004" pitchFamily="49" charset="0"/>
                          <a:cs typeface="Calibri" panose="020F0502020204030204" pitchFamily="34" charset="0"/>
                        </a:rPr>
                        <a:t>Weight</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2600kg</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60160"/>
                  </a:ext>
                </a:extLst>
              </a:tr>
              <a:tr h="252919">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Tốc độ không tải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Traveling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smtClean="0">
                          <a:latin typeface="Calibri" panose="020F0502020204030204" pitchFamily="34" charset="0"/>
                          <a:ea typeface="Cascadia Code" panose="020B0609020000020004" pitchFamily="49" charset="0"/>
                          <a:cs typeface="Calibri" panose="020F0502020204030204" pitchFamily="34" charset="0"/>
                        </a:rPr>
                        <a:t>60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cao cấp)</a:t>
                      </a:r>
                      <a:endParaRPr lang="en-US" sz="850" b="1" smtClean="0">
                        <a:latin typeface="Calibri" panose="020F0502020204030204" pitchFamily="34" charset="0"/>
                        <a:ea typeface="Cascadia Code" panose="020B0609020000020004" pitchFamily="49" charset="0"/>
                        <a:cs typeface="Calibri" panose="020F0502020204030204" pitchFamily="34" charset="0"/>
                      </a:endParaRPr>
                    </a:p>
                    <a:p>
                      <a:r>
                        <a:rPr lang="en-US" sz="850" b="1" smtClean="0">
                          <a:latin typeface="Calibri" panose="020F0502020204030204" pitchFamily="34" charset="0"/>
                          <a:ea typeface="Cascadia Code" panose="020B0609020000020004" pitchFamily="49" charset="0"/>
                          <a:cs typeface="Calibri" panose="020F0502020204030204" pitchFamily="34" charset="0"/>
                        </a:rPr>
                        <a:t>40 m/min (bản</a:t>
                      </a:r>
                      <a:r>
                        <a:rPr lang="en-US" sz="850" b="1" baseline="0" smtClean="0">
                          <a:latin typeface="Calibri" panose="020F0502020204030204" pitchFamily="34" charset="0"/>
                          <a:ea typeface="Cascadia Code" panose="020B0609020000020004" pitchFamily="49" charset="0"/>
                          <a:cs typeface="Calibri" panose="020F0502020204030204" pitchFamily="34" charset="0"/>
                        </a:rPr>
                        <a:t> tiêu chuẩn)</a:t>
                      </a:r>
                      <a:endParaRPr lang="en-US" sz="850" b="1" dirty="0">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Hệ thống dẫn động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Driving system</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Servo driver </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452951"/>
                  </a:ext>
                </a:extLst>
              </a:tr>
              <a:tr h="272375">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Công suất động cơ chính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rPr>
                        <a:t>Spindle power</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34" rtl="0" eaLnBrk="1" latinLnBrk="0" hangingPunct="1"/>
                      <a:r>
                        <a:rPr lang="en-US" sz="850" b="1" kern="1200" noProof="1" smtClean="0">
                          <a:solidFill>
                            <a:schemeClr val="tx1"/>
                          </a:solidFill>
                          <a:latin typeface="Calibri" panose="020F0502020204030204" pitchFamily="34" charset="0"/>
                          <a:ea typeface="Cascadia Code" panose="020B0609020000020004" pitchFamily="49" charset="0"/>
                          <a:cs typeface="Calibri" panose="020F0502020204030204" pitchFamily="34" charset="0"/>
                        </a:rPr>
                        <a:t>6.0 Kw x 2</a:t>
                      </a:r>
                      <a:endParaRPr lang="en-US" sz="850" b="1" kern="1200" noProof="1">
                        <a:solidFill>
                          <a:schemeClr val="tx1"/>
                        </a:solidFill>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Cấu trúc bàn làm việc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Table structure</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Hút chân không đa vùng</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13555"/>
                  </a:ext>
                </a:extLst>
              </a:tr>
              <a:tr h="296137">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Tốc độ làm việc </a:t>
                      </a:r>
                    </a:p>
                  </a:txBody>
                  <a:tcPr marT="45721" marB="45721" anchor="ctr">
                    <a:lnL w="6350" cap="flat" cmpd="sng" algn="ctr">
                      <a:noFill/>
                      <a:prstDash val="solid"/>
                      <a:miter lim="800000"/>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a:latin typeface="Calibri" panose="020F0502020204030204" pitchFamily="34" charset="0"/>
                          <a:ea typeface="Cascadia Code" panose="020B0609020000020004" pitchFamily="49" charset="0"/>
                          <a:cs typeface="Calibri" panose="020F0502020204030204" pitchFamily="34" charset="0"/>
                        </a:rPr>
                        <a:t>Working speed </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15-25 </a:t>
                      </a:r>
                      <a:r>
                        <a:rPr lang="en-US" sz="850" b="1" noProof="1">
                          <a:latin typeface="Calibri" panose="020F0502020204030204" pitchFamily="34" charset="0"/>
                          <a:ea typeface="Cascadia Code" panose="020B0609020000020004" pitchFamily="49" charset="0"/>
                          <a:cs typeface="Calibri" panose="020F0502020204030204" pitchFamily="34" charset="0"/>
                        </a:rPr>
                        <a:t>m/min</a:t>
                      </a: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Bộ</a:t>
                      </a:r>
                      <a:r>
                        <a:rPr lang="en-US" sz="850" b="1" baseline="0" noProof="1" smtClean="0">
                          <a:latin typeface="Calibri" panose="020F0502020204030204" pitchFamily="34" charset="0"/>
                          <a:ea typeface="Cascadia Code" panose="020B0609020000020004" pitchFamily="49" charset="0"/>
                          <a:cs typeface="Calibri" panose="020F0502020204030204" pitchFamily="34" charset="0"/>
                        </a:rPr>
                        <a:t> khoan</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Drill package</a:t>
                      </a:r>
                      <a:endParaRPr lang="en-US" sz="850" b="1" noProof="1">
                        <a:latin typeface="Calibri" panose="020F0502020204030204" pitchFamily="34" charset="0"/>
                        <a:ea typeface="Cascadia Code" panose="020B0609020000020004" pitchFamily="49" charset="0"/>
                        <a:cs typeface="Calibri" panose="020F0502020204030204" pitchFamily="34" charset="0"/>
                      </a:endParaRPr>
                    </a:p>
                  </a:txBody>
                  <a:tcPr marT="45721" marB="45721"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US" sz="850" b="1" noProof="1" smtClean="0">
                          <a:latin typeface="Calibri" panose="020F0502020204030204" pitchFamily="34" charset="0"/>
                          <a:ea typeface="Cascadia Code" panose="020B0609020000020004" pitchFamily="49" charset="0"/>
                          <a:cs typeface="Calibri" panose="020F0502020204030204" pitchFamily="34" charset="0"/>
                        </a:rPr>
                        <a:t>5+4</a:t>
                      </a:r>
                      <a:endParaRPr lang="en-US" sz="850" b="1" noProof="1">
                        <a:latin typeface="Calibri" panose="020F0502020204030204" pitchFamily="34" charset="0"/>
                        <a:cs typeface="Calibri" panose="020F0502020204030204" pitchFamily="34" charset="0"/>
                      </a:endParaRPr>
                    </a:p>
                  </a:txBody>
                  <a:tcPr marT="45721" marB="45721" anchor="ctr">
                    <a:lnL>
                      <a:noFill/>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70195692"/>
                  </a:ext>
                </a:extLst>
              </a:tr>
            </a:tbl>
          </a:graphicData>
        </a:graphic>
      </p:graphicFrame>
    </p:spTree>
    <p:extLst>
      <p:ext uri="{BB962C8B-B14F-4D97-AF65-F5344CB8AC3E}">
        <p14:creationId xmlns:p14="http://schemas.microsoft.com/office/powerpoint/2010/main" val="504247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5125</TotalTime>
  <Words>4916</Words>
  <Application>Microsoft Office PowerPoint</Application>
  <PresentationFormat>Widescreen</PresentationFormat>
  <Paragraphs>1241</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Carbor</vt:lpstr>
      <vt:lpstr>Cascadia Code</vt:lpstr>
      <vt:lpstr>Arial</vt:lpstr>
      <vt:lpstr>Bahnschrift SemiBold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PHÒNG KINH DOANH</dc:creator>
  <cp:lastModifiedBy>PC</cp:lastModifiedBy>
  <cp:revision>1741</cp:revision>
  <dcterms:created xsi:type="dcterms:W3CDTF">2023-07-25T22:06:19Z</dcterms:created>
  <dcterms:modified xsi:type="dcterms:W3CDTF">2023-10-14T08:57:33Z</dcterms:modified>
</cp:coreProperties>
</file>